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82" r:id="rId11"/>
    <p:sldId id="279" r:id="rId12"/>
    <p:sldId id="280" r:id="rId13"/>
    <p:sldId id="281" r:id="rId14"/>
    <p:sldId id="283" r:id="rId1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5007-DDE1-4BA1-9686-987057FCD727}" type="datetimeFigureOut">
              <a:rPr lang="es-ES" smtClean="0"/>
              <a:t>19/10/2016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B4354-84B8-4746-936C-B1A73678CF3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9106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5007-DDE1-4BA1-9686-987057FCD727}" type="datetimeFigureOut">
              <a:rPr lang="es-ES" smtClean="0"/>
              <a:t>19/10/2016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B4354-84B8-4746-936C-B1A73678CF3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2564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5007-DDE1-4BA1-9686-987057FCD727}" type="datetimeFigureOut">
              <a:rPr lang="es-ES" smtClean="0"/>
              <a:t>19/10/2016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B4354-84B8-4746-936C-B1A73678CF3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3293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5007-DDE1-4BA1-9686-987057FCD727}" type="datetimeFigureOut">
              <a:rPr lang="es-ES" smtClean="0"/>
              <a:t>19/10/2016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B4354-84B8-4746-936C-B1A73678CF3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1587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5007-DDE1-4BA1-9686-987057FCD727}" type="datetimeFigureOut">
              <a:rPr lang="es-ES" smtClean="0"/>
              <a:t>19/10/2016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B4354-84B8-4746-936C-B1A73678CF3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3384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5007-DDE1-4BA1-9686-987057FCD727}" type="datetimeFigureOut">
              <a:rPr lang="es-ES" smtClean="0"/>
              <a:t>19/10/2016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B4354-84B8-4746-936C-B1A73678CF3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2004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5007-DDE1-4BA1-9686-987057FCD727}" type="datetimeFigureOut">
              <a:rPr lang="es-ES" smtClean="0"/>
              <a:t>19/10/2016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B4354-84B8-4746-936C-B1A73678CF3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5341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5007-DDE1-4BA1-9686-987057FCD727}" type="datetimeFigureOut">
              <a:rPr lang="es-ES" smtClean="0"/>
              <a:t>19/10/2016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B4354-84B8-4746-936C-B1A73678CF3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6946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5007-DDE1-4BA1-9686-987057FCD727}" type="datetimeFigureOut">
              <a:rPr lang="es-ES" smtClean="0"/>
              <a:t>19/10/2016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B4354-84B8-4746-936C-B1A73678CF3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6380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5007-DDE1-4BA1-9686-987057FCD727}" type="datetimeFigureOut">
              <a:rPr lang="es-ES" smtClean="0"/>
              <a:t>19/10/2016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B4354-84B8-4746-936C-B1A73678CF3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3653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5007-DDE1-4BA1-9686-987057FCD727}" type="datetimeFigureOut">
              <a:rPr lang="es-ES" smtClean="0"/>
              <a:t>19/10/2016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B4354-84B8-4746-936C-B1A73678CF3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7446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05007-DDE1-4BA1-9686-987057FCD727}" type="datetimeFigureOut">
              <a:rPr lang="es-ES" smtClean="0"/>
              <a:t>19/10/2016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BB4354-84B8-4746-936C-B1A73678CF3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7668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emf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emf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emf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emf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emf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emf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emf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125013" y="2485622"/>
            <a:ext cx="8165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chemeClr val="accent5"/>
                </a:solidFill>
                <a:latin typeface="Frutiger Neue LT Com Light"/>
              </a:rPr>
              <a:t>Empleos directos e indirectos en el sector de las energías renovables </a:t>
            </a:r>
          </a:p>
        </p:txBody>
      </p:sp>
      <p:pic>
        <p:nvPicPr>
          <p:cNvPr id="3" name="Imagen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306" y="727686"/>
            <a:ext cx="8178323" cy="433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2" descr="C:\DATOS\Fundacion Energias Renovables\logos\Logo YO SI QUIERO RENOVABLES_med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70563" y="102244"/>
            <a:ext cx="1030992" cy="841977"/>
          </a:xfrm>
          <a:prstGeom prst="rect">
            <a:avLst/>
          </a:prstGeom>
          <a:noFill/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62" y="115006"/>
            <a:ext cx="1532747" cy="975813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4789714" y="5265108"/>
            <a:ext cx="70684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000" b="1" dirty="0">
                <a:solidFill>
                  <a:schemeClr val="accent5"/>
                </a:solidFill>
                <a:latin typeface="Frutiger Neue LT Com Light"/>
              </a:rPr>
              <a:t>Fernando Ferrando 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Frutiger Neue LT Com Light"/>
              </a:rPr>
              <a:t>y </a:t>
            </a:r>
            <a:r>
              <a:rPr lang="es-ES" sz="2000" b="1" dirty="0">
                <a:solidFill>
                  <a:schemeClr val="accent5"/>
                </a:solidFill>
                <a:latin typeface="Frutiger Neue LT Com Light"/>
              </a:rPr>
              <a:t>Sergio de Otto</a:t>
            </a:r>
          </a:p>
          <a:p>
            <a:pPr algn="r"/>
            <a:r>
              <a:rPr lang="es-ES" sz="20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Frutiger Neue LT Com Light"/>
              </a:rPr>
              <a:t>Master en Energías Renovables y Eficiencia Energética. </a:t>
            </a:r>
          </a:p>
          <a:p>
            <a:pPr algn="r"/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Frutiger Neue LT Com Light"/>
              </a:rPr>
              <a:t>EADIC Formación y consultoría.</a:t>
            </a:r>
          </a:p>
          <a:p>
            <a:pPr algn="r"/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Frutiger Neue LT Com Light"/>
              </a:rPr>
              <a:t>Madrid, 29 de junio de 2016.</a:t>
            </a:r>
            <a:endParaRPr lang="es-ES" sz="3600" dirty="0">
              <a:solidFill>
                <a:schemeClr val="accent5"/>
              </a:solidFill>
              <a:latin typeface="Frutiger Neue LT Com Light"/>
            </a:endParaRPr>
          </a:p>
        </p:txBody>
      </p:sp>
    </p:spTree>
    <p:extLst>
      <p:ext uri="{BB962C8B-B14F-4D97-AF65-F5344CB8AC3E}">
        <p14:creationId xmlns:p14="http://schemas.microsoft.com/office/powerpoint/2010/main" val="31559674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306" y="727686"/>
            <a:ext cx="8178323" cy="433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2" descr="C:\DATOS\Fundacion Energias Renovables\logos\Logo YO SI QUIERO RENOVABLES_med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70563" y="102244"/>
            <a:ext cx="1030992" cy="841977"/>
          </a:xfrm>
          <a:prstGeom prst="rect">
            <a:avLst/>
          </a:prstGeom>
          <a:noFill/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62" y="115006"/>
            <a:ext cx="1532747" cy="97581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5257" y="1371902"/>
            <a:ext cx="8981481" cy="5236609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2234372" y="323846"/>
            <a:ext cx="82939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dirty="0">
                <a:solidFill>
                  <a:schemeClr val="accent5"/>
                </a:solidFill>
                <a:latin typeface="Frutiger Neue LT Com Light"/>
              </a:rPr>
              <a:t>Empleos generados (2007-2014)</a:t>
            </a:r>
          </a:p>
        </p:txBody>
      </p:sp>
    </p:spTree>
    <p:extLst>
      <p:ext uri="{BB962C8B-B14F-4D97-AF65-F5344CB8AC3E}">
        <p14:creationId xmlns:p14="http://schemas.microsoft.com/office/powerpoint/2010/main" val="617738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306" y="727686"/>
            <a:ext cx="8178323" cy="433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2" descr="C:\DATOS\Fundacion Energias Renovables\logos\Logo YO SI QUIERO RENOVABLES_med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70563" y="102244"/>
            <a:ext cx="1030992" cy="841977"/>
          </a:xfrm>
          <a:prstGeom prst="rect">
            <a:avLst/>
          </a:prstGeom>
          <a:noFill/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62" y="115006"/>
            <a:ext cx="1532747" cy="975813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2234372" y="307752"/>
            <a:ext cx="82939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dirty="0">
                <a:solidFill>
                  <a:schemeClr val="accent5"/>
                </a:solidFill>
                <a:latin typeface="Frutiger Neue LT Com Light"/>
              </a:rPr>
              <a:t>Contribución al PIB (2007 – 2014)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1473" y="1306286"/>
            <a:ext cx="9175691" cy="524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9454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306" y="727686"/>
            <a:ext cx="8178323" cy="433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2" descr="C:\DATOS\Fundacion Energias Renovables\logos\Logo YO SI QUIERO RENOVABLES_med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70563" y="102244"/>
            <a:ext cx="1030992" cy="841977"/>
          </a:xfrm>
          <a:prstGeom prst="rect">
            <a:avLst/>
          </a:prstGeom>
          <a:noFill/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62" y="115006"/>
            <a:ext cx="1532747" cy="97581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3097" y="1576469"/>
            <a:ext cx="8835323" cy="5178498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177643" y="266021"/>
            <a:ext cx="82939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dirty="0">
                <a:solidFill>
                  <a:schemeClr val="accent5"/>
                </a:solidFill>
                <a:latin typeface="Frutiger Neue LT Com Light"/>
              </a:rPr>
              <a:t>Política Energética de la Unión Europea</a:t>
            </a:r>
          </a:p>
        </p:txBody>
      </p:sp>
    </p:spTree>
    <p:extLst>
      <p:ext uri="{BB962C8B-B14F-4D97-AF65-F5344CB8AC3E}">
        <p14:creationId xmlns:p14="http://schemas.microsoft.com/office/powerpoint/2010/main" val="35445161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306" y="727686"/>
            <a:ext cx="8178323" cy="433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2" descr="C:\DATOS\Fundacion Energias Renovables\logos\Logo YO SI QUIERO RENOVABLES_med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70563" y="102244"/>
            <a:ext cx="1030992" cy="841977"/>
          </a:xfrm>
          <a:prstGeom prst="rect">
            <a:avLst/>
          </a:prstGeom>
          <a:noFill/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62" y="115006"/>
            <a:ext cx="1532747" cy="975813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173574" y="266021"/>
            <a:ext cx="82939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dirty="0">
                <a:solidFill>
                  <a:schemeClr val="accent5"/>
                </a:solidFill>
                <a:latin typeface="Frutiger Neue LT Com Light"/>
              </a:rPr>
              <a:t>Política Energética de la Unión Europea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8515" y="1172191"/>
            <a:ext cx="9153114" cy="540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299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306" y="727686"/>
            <a:ext cx="8178323" cy="433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2" descr="C:\DATOS\Fundacion Energias Renovables\logos\Logo YO SI QUIERO RENOVABLES_med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70563" y="102244"/>
            <a:ext cx="1030992" cy="841977"/>
          </a:xfrm>
          <a:prstGeom prst="rect">
            <a:avLst/>
          </a:prstGeom>
          <a:noFill/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62" y="115006"/>
            <a:ext cx="1532747" cy="97581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3947" y="1724143"/>
            <a:ext cx="10205979" cy="5027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046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306" y="727686"/>
            <a:ext cx="8178323" cy="433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2" descr="C:\DATOS\Fundacion Energias Renovables\logos\Logo YO SI QUIERO RENOVABLES_med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70563" y="102244"/>
            <a:ext cx="1030992" cy="841977"/>
          </a:xfrm>
          <a:prstGeom prst="rect">
            <a:avLst/>
          </a:prstGeom>
          <a:noFill/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62" y="115006"/>
            <a:ext cx="1532747" cy="97581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5"/>
          <a:srcRect b="19675"/>
          <a:stretch/>
        </p:blipFill>
        <p:spPr>
          <a:xfrm>
            <a:off x="1291771" y="1606541"/>
            <a:ext cx="7960254" cy="522978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5"/>
          <a:srcRect l="8855" t="78497" r="70405"/>
          <a:stretch/>
        </p:blipFill>
        <p:spPr>
          <a:xfrm>
            <a:off x="10051959" y="2389388"/>
            <a:ext cx="1326525" cy="112489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6"/>
          <a:srcRect l="37447" r="31943"/>
          <a:stretch/>
        </p:blipFill>
        <p:spPr>
          <a:xfrm>
            <a:off x="9991768" y="3560865"/>
            <a:ext cx="1957589" cy="112785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6"/>
          <a:srcRect l="68292"/>
          <a:stretch/>
        </p:blipFill>
        <p:spPr>
          <a:xfrm>
            <a:off x="10164202" y="4781885"/>
            <a:ext cx="2027798" cy="1127858"/>
          </a:xfrm>
          <a:prstGeom prst="rect">
            <a:avLst/>
          </a:prstGeom>
        </p:spPr>
      </p:pic>
      <p:sp>
        <p:nvSpPr>
          <p:cNvPr id="10" name="CuadroTexto 5"/>
          <p:cNvSpPr txBox="1"/>
          <p:nvPr/>
        </p:nvSpPr>
        <p:spPr>
          <a:xfrm>
            <a:off x="2019222" y="292399"/>
            <a:ext cx="82939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2400" dirty="0">
                <a:solidFill>
                  <a:schemeClr val="accent5"/>
                </a:solidFill>
                <a:latin typeface="Frutiger Neue LT Com Light"/>
              </a:rPr>
              <a:t>Apuesta política mundial por las energías renovables</a:t>
            </a:r>
          </a:p>
        </p:txBody>
      </p:sp>
    </p:spTree>
    <p:extLst>
      <p:ext uri="{BB962C8B-B14F-4D97-AF65-F5344CB8AC3E}">
        <p14:creationId xmlns:p14="http://schemas.microsoft.com/office/powerpoint/2010/main" val="1133026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306" y="727686"/>
            <a:ext cx="8178323" cy="433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2" descr="C:\DATOS\Fundacion Energias Renovables\logos\Logo YO SI QUIERO RENOVABLES_med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70563" y="102244"/>
            <a:ext cx="1030992" cy="841977"/>
          </a:xfrm>
          <a:prstGeom prst="rect">
            <a:avLst/>
          </a:prstGeom>
          <a:noFill/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62" y="115006"/>
            <a:ext cx="1532747" cy="975813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818" y="1291671"/>
            <a:ext cx="11772205" cy="5377950"/>
          </a:xfrm>
          <a:prstGeom prst="rect">
            <a:avLst/>
          </a:prstGeom>
        </p:spPr>
      </p:pic>
      <p:sp>
        <p:nvSpPr>
          <p:cNvPr id="12" name="CuadroTexto 5"/>
          <p:cNvSpPr txBox="1"/>
          <p:nvPr/>
        </p:nvSpPr>
        <p:spPr>
          <a:xfrm>
            <a:off x="2019222" y="292399"/>
            <a:ext cx="82939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2400" dirty="0">
                <a:solidFill>
                  <a:schemeClr val="accent5"/>
                </a:solidFill>
                <a:latin typeface="Frutiger Neue LT Com Light"/>
              </a:rPr>
              <a:t>Apuesta política mundial por las energías renovables</a:t>
            </a:r>
          </a:p>
        </p:txBody>
      </p:sp>
    </p:spTree>
    <p:extLst>
      <p:ext uri="{BB962C8B-B14F-4D97-AF65-F5344CB8AC3E}">
        <p14:creationId xmlns:p14="http://schemas.microsoft.com/office/powerpoint/2010/main" val="3997010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306" y="727686"/>
            <a:ext cx="8178323" cy="433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2" descr="C:\DATOS\Fundacion Energias Renovables\logos\Logo YO SI QUIERO RENOVABLES_med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70563" y="102244"/>
            <a:ext cx="1030992" cy="841977"/>
          </a:xfrm>
          <a:prstGeom prst="rect">
            <a:avLst/>
          </a:prstGeom>
          <a:noFill/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62" y="115006"/>
            <a:ext cx="1532747" cy="97581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5"/>
          <a:srcRect t="1508" r="2698" b="3749"/>
          <a:stretch/>
        </p:blipFill>
        <p:spPr>
          <a:xfrm>
            <a:off x="1434252" y="1461004"/>
            <a:ext cx="8443026" cy="5396996"/>
          </a:xfrm>
          <a:prstGeom prst="rect">
            <a:avLst/>
          </a:prstGeom>
        </p:spPr>
      </p:pic>
      <p:sp>
        <p:nvSpPr>
          <p:cNvPr id="7" name="2 Subtítulo"/>
          <p:cNvSpPr txBox="1">
            <a:spLocks/>
          </p:cNvSpPr>
          <p:nvPr/>
        </p:nvSpPr>
        <p:spPr>
          <a:xfrm>
            <a:off x="3651214" y="349480"/>
            <a:ext cx="6860448" cy="3475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s-ES" sz="2400" dirty="0">
                <a:solidFill>
                  <a:schemeClr val="accent5"/>
                </a:solidFill>
                <a:latin typeface="Frutiger Neue LT Com Light" panose="020B0403040304020203" pitchFamily="34" charset="0"/>
              </a:rPr>
              <a:t>Ranking de países con atractivo inversor en ER </a:t>
            </a:r>
          </a:p>
        </p:txBody>
      </p:sp>
    </p:spTree>
    <p:extLst>
      <p:ext uri="{BB962C8B-B14F-4D97-AF65-F5344CB8AC3E}">
        <p14:creationId xmlns:p14="http://schemas.microsoft.com/office/powerpoint/2010/main" val="1192423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306" y="727686"/>
            <a:ext cx="8178323" cy="433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2" descr="C:\DATOS\Fundacion Energias Renovables\logos\Logo YO SI QUIERO RENOVABLES_med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70563" y="102244"/>
            <a:ext cx="1030992" cy="841977"/>
          </a:xfrm>
          <a:prstGeom prst="rect">
            <a:avLst/>
          </a:prstGeom>
          <a:noFill/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62" y="115006"/>
            <a:ext cx="1532747" cy="975813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2177643" y="292399"/>
            <a:ext cx="82939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dirty="0">
                <a:solidFill>
                  <a:schemeClr val="accent5"/>
                </a:solidFill>
                <a:latin typeface="Frutiger Neue LT Com Light"/>
              </a:rPr>
              <a:t>Crecimiento de la fotovoltaica y de la eólica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0755" y="1133340"/>
            <a:ext cx="6033058" cy="338170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2303" y="3515932"/>
            <a:ext cx="6094261" cy="334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436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306" y="727686"/>
            <a:ext cx="8178323" cy="433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2" descr="C:\DATOS\Fundacion Energias Renovables\logos\Logo YO SI QUIERO RENOVABLES_med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70563" y="102244"/>
            <a:ext cx="1030992" cy="841977"/>
          </a:xfrm>
          <a:prstGeom prst="rect">
            <a:avLst/>
          </a:prstGeom>
          <a:noFill/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62" y="115006"/>
            <a:ext cx="1532747" cy="975813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2234372" y="309419"/>
            <a:ext cx="82939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dirty="0">
                <a:solidFill>
                  <a:schemeClr val="accent5"/>
                </a:solidFill>
                <a:latin typeface="Frutiger Neue LT Com Light"/>
              </a:rPr>
              <a:t>Potencia Instalada y desmantelada en la UE ( +28.949 MW)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257" y="1535625"/>
            <a:ext cx="10522857" cy="5225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661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306" y="727686"/>
            <a:ext cx="8178323" cy="433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2" descr="C:\DATOS\Fundacion Energias Renovables\logos\Logo YO SI QUIERO RENOVABLES_med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70563" y="102244"/>
            <a:ext cx="1030992" cy="841977"/>
          </a:xfrm>
          <a:prstGeom prst="rect">
            <a:avLst/>
          </a:prstGeom>
          <a:noFill/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62" y="115006"/>
            <a:ext cx="1532747" cy="975813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2234372" y="323846"/>
            <a:ext cx="82939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dirty="0">
                <a:solidFill>
                  <a:schemeClr val="accent5"/>
                </a:solidFill>
                <a:latin typeface="Frutiger Neue LT Com Light"/>
              </a:rPr>
              <a:t>Empleos por tecnología en 2015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7257" y="1457444"/>
            <a:ext cx="9414372" cy="5138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650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306" y="727686"/>
            <a:ext cx="8178323" cy="433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2" descr="C:\DATOS\Fundacion Energias Renovables\logos\Logo YO SI QUIERO RENOVABLES_med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70563" y="102244"/>
            <a:ext cx="1030992" cy="841977"/>
          </a:xfrm>
          <a:prstGeom prst="rect">
            <a:avLst/>
          </a:prstGeom>
          <a:noFill/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62" y="115006"/>
            <a:ext cx="1532747" cy="97581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5314" y="1349829"/>
            <a:ext cx="9635249" cy="5264935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234372" y="323846"/>
            <a:ext cx="82939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dirty="0">
                <a:solidFill>
                  <a:schemeClr val="accent5"/>
                </a:solidFill>
                <a:latin typeface="Frutiger Neue LT Com Light"/>
              </a:rPr>
              <a:t>Empleos por países en 2015</a:t>
            </a:r>
          </a:p>
        </p:txBody>
      </p:sp>
    </p:spTree>
    <p:extLst>
      <p:ext uri="{BB962C8B-B14F-4D97-AF65-F5344CB8AC3E}">
        <p14:creationId xmlns:p14="http://schemas.microsoft.com/office/powerpoint/2010/main" val="2905599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306" y="727686"/>
            <a:ext cx="8178323" cy="433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2" descr="C:\DATOS\Fundacion Energias Renovables\logos\Logo YO SI QUIERO RENOVABLES_med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70563" y="102244"/>
            <a:ext cx="1030992" cy="841977"/>
          </a:xfrm>
          <a:prstGeom prst="rect">
            <a:avLst/>
          </a:prstGeom>
          <a:noFill/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62" y="115006"/>
            <a:ext cx="1532747" cy="97581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3720" y="1160756"/>
            <a:ext cx="9357909" cy="5659260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234372" y="323846"/>
            <a:ext cx="82939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dirty="0">
                <a:solidFill>
                  <a:schemeClr val="accent5"/>
                </a:solidFill>
                <a:latin typeface="Frutiger Neue LT Com Light"/>
              </a:rPr>
              <a:t>Empleos por tecnologías y países en 2015</a:t>
            </a:r>
          </a:p>
        </p:txBody>
      </p:sp>
    </p:spTree>
    <p:extLst>
      <p:ext uri="{BB962C8B-B14F-4D97-AF65-F5344CB8AC3E}">
        <p14:creationId xmlns:p14="http://schemas.microsoft.com/office/powerpoint/2010/main" val="366533257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122</Words>
  <Application>Microsoft Office PowerPoint</Application>
  <PresentationFormat>Panorámica</PresentationFormat>
  <Paragraphs>17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Frutiger Neue LT Com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Fernando Ferrando</dc:creator>
  <cp:lastModifiedBy>Raquel</cp:lastModifiedBy>
  <cp:revision>14</cp:revision>
  <dcterms:created xsi:type="dcterms:W3CDTF">2016-06-27T09:42:54Z</dcterms:created>
  <dcterms:modified xsi:type="dcterms:W3CDTF">2016-10-19T11:10:01Z</dcterms:modified>
</cp:coreProperties>
</file>