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  <p:sldMasterId id="2147483878" r:id="rId2"/>
  </p:sldMasterIdLst>
  <p:notesMasterIdLst>
    <p:notesMasterId r:id="rId30"/>
  </p:notesMasterIdLst>
  <p:handoutMasterIdLst>
    <p:handoutMasterId r:id="rId31"/>
  </p:handoutMasterIdLst>
  <p:sldIdLst>
    <p:sldId id="266" r:id="rId3"/>
    <p:sldId id="302" r:id="rId4"/>
    <p:sldId id="338" r:id="rId5"/>
    <p:sldId id="337" r:id="rId6"/>
    <p:sldId id="323" r:id="rId7"/>
    <p:sldId id="300" r:id="rId8"/>
    <p:sldId id="344" r:id="rId9"/>
    <p:sldId id="345" r:id="rId10"/>
    <p:sldId id="346" r:id="rId11"/>
    <p:sldId id="339" r:id="rId12"/>
    <p:sldId id="306" r:id="rId13"/>
    <p:sldId id="319" r:id="rId14"/>
    <p:sldId id="341" r:id="rId15"/>
    <p:sldId id="342" r:id="rId16"/>
    <p:sldId id="343" r:id="rId17"/>
    <p:sldId id="329" r:id="rId18"/>
    <p:sldId id="349" r:id="rId19"/>
    <p:sldId id="348" r:id="rId20"/>
    <p:sldId id="330" r:id="rId21"/>
    <p:sldId id="352" r:id="rId22"/>
    <p:sldId id="353" r:id="rId23"/>
    <p:sldId id="354" r:id="rId24"/>
    <p:sldId id="347" r:id="rId25"/>
    <p:sldId id="322" r:id="rId26"/>
    <p:sldId id="326" r:id="rId27"/>
    <p:sldId id="327" r:id="rId28"/>
    <p:sldId id="340" r:id="rId29"/>
  </p:sldIdLst>
  <p:sldSz cx="12192000" cy="6858000"/>
  <p:notesSz cx="6797675" cy="9926638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Donnerer" initials="DD" lastIdx="3" clrIdx="0">
    <p:extLst>
      <p:ext uri="{19B8F6BF-5375-455C-9EA6-DF929625EA0E}">
        <p15:presenceInfo xmlns:p15="http://schemas.microsoft.com/office/powerpoint/2012/main" userId="David Donner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425C"/>
    <a:srgbClr val="3D6A95"/>
    <a:srgbClr val="13A89E"/>
    <a:srgbClr val="11ADB8"/>
    <a:srgbClr val="16975E"/>
    <a:srgbClr val="F3EDD7"/>
    <a:srgbClr val="F1EADB"/>
    <a:srgbClr val="42766C"/>
    <a:srgbClr val="425F8B"/>
    <a:srgbClr val="2A9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7" autoAdjust="0"/>
    <p:restoredTop sz="76673" autoAdjust="0"/>
  </p:normalViewPr>
  <p:slideViewPr>
    <p:cSldViewPr snapToGrid="0">
      <p:cViewPr varScale="1">
        <p:scale>
          <a:sx n="55" d="100"/>
          <a:sy n="55" d="100"/>
        </p:scale>
        <p:origin x="103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0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pPr rtl="0"/>
            <a:fld id="{A385C458-973F-4CD6-9355-6DE70B8A0D6C}" type="datetime1">
              <a:rPr lang="fr-FR" smtClean="0"/>
              <a:t>09/04/2019</a:t>
            </a:fld>
            <a:endParaRPr lang="fr-FR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pPr rtl="0"/>
            <a:fld id="{402BA2C8-71FC-43D0-BD87-0547616971FA}" type="slidenum">
              <a:rPr lang="fr-FR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pPr rtl="0"/>
            <a:fld id="{7A2D3765-E299-4A54-8DAF-40715993522A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35024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pPr rtl="0"/>
            <a:fld id="{C6539446-6953-447E-A4E3-E7CFBF870046}" type="slidenum">
              <a:rPr lang="fr-FR" noProof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vvalero@five.es" TargetMode="External"/><Relationship Id="rId7" Type="http://schemas.openxmlformats.org/officeDocument/2006/relationships/hyperlink" Target="mailto:antgomez@unizar.e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mailto:Norberto.Fueyo@unizar.es" TargetMode="External"/><Relationship Id="rId5" Type="http://schemas.openxmlformats.org/officeDocument/2006/relationships/hyperlink" Target="mailto:jcaranda@ayto-elche.es" TargetMode="External"/><Relationship Id="rId4" Type="http://schemas.openxmlformats.org/officeDocument/2006/relationships/hyperlink" Target="mailto:joncina@ayto-elche.es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vvalero@five.es" TargetMode="External"/><Relationship Id="rId7" Type="http://schemas.openxmlformats.org/officeDocument/2006/relationships/hyperlink" Target="mailto:antgomez@unizar.e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mailto:Norberto.Fueyo@unizar.es" TargetMode="External"/><Relationship Id="rId5" Type="http://schemas.openxmlformats.org/officeDocument/2006/relationships/hyperlink" Target="mailto:jcaranda@ayto-elche.es" TargetMode="External"/><Relationship Id="rId4" Type="http://schemas.openxmlformats.org/officeDocument/2006/relationships/hyperlink" Target="mailto:joncina@ayto-elche.e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vvalero@five.es" TargetMode="External"/><Relationship Id="rId7" Type="http://schemas.openxmlformats.org/officeDocument/2006/relationships/hyperlink" Target="mailto:antgomez@unizar.e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mailto:Norberto.Fueyo@unizar.es" TargetMode="External"/><Relationship Id="rId5" Type="http://schemas.openxmlformats.org/officeDocument/2006/relationships/hyperlink" Target="mailto:jcaranda@ayto-elche.es" TargetMode="External"/><Relationship Id="rId4" Type="http://schemas.openxmlformats.org/officeDocument/2006/relationships/hyperlink" Target="mailto:joncina@ayto-elche.es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vvalero@five.es" TargetMode="External"/><Relationship Id="rId7" Type="http://schemas.openxmlformats.org/officeDocument/2006/relationships/hyperlink" Target="mailto:antgomez@unizar.es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mailto:Norberto.Fueyo@unizar.es" TargetMode="External"/><Relationship Id="rId5" Type="http://schemas.openxmlformats.org/officeDocument/2006/relationships/hyperlink" Target="mailto:jcaranda@ayto-elche.es" TargetMode="External"/><Relationship Id="rId4" Type="http://schemas.openxmlformats.org/officeDocument/2006/relationships/hyperlink" Target="mailto:joncina@ayto-elche.es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fuelpoverty?src=hash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y-cities.eu/IMG/pdf/divest_study_summary_en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villededemain.grenoble.fr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793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6">
              <a:defRPr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llevar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cabo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transicion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energetica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10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48794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Capacitazion</a:t>
            </a:r>
            <a:r>
              <a:rPr lang="fr-FR" dirty="0"/>
              <a:t> (</a:t>
            </a:r>
            <a:r>
              <a:rPr lang="fr-FR" dirty="0" err="1"/>
              <a:t>por</a:t>
            </a:r>
            <a:r>
              <a:rPr lang="fr-FR" baseline="0" dirty="0"/>
              <a:t> el </a:t>
            </a:r>
            <a:r>
              <a:rPr lang="fr-FR" baseline="0" dirty="0" err="1"/>
              <a:t>intercambio</a:t>
            </a:r>
            <a:r>
              <a:rPr lang="fr-FR" baseline="0" dirty="0"/>
              <a:t> de </a:t>
            </a:r>
            <a:r>
              <a:rPr lang="fr-FR" baseline="0" dirty="0" err="1"/>
              <a:t>experiencias</a:t>
            </a:r>
            <a:r>
              <a:rPr lang="fr-FR" baseline="0" dirty="0"/>
              <a:t>)</a:t>
            </a:r>
          </a:p>
          <a:p>
            <a:r>
              <a:rPr lang="fr-FR" baseline="0" dirty="0"/>
              <a:t>Lobbying</a:t>
            </a:r>
          </a:p>
          <a:p>
            <a:r>
              <a:rPr lang="fr-FR" baseline="0" dirty="0" err="1"/>
              <a:t>Proyectos</a:t>
            </a: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11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05833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/>
              <a:t>Promovemos</a:t>
            </a:r>
            <a:r>
              <a:rPr lang="fr-FR" baseline="0" dirty="0"/>
              <a:t> los </a:t>
            </a:r>
            <a:r>
              <a:rPr lang="fr-FR" baseline="0" dirty="0" err="1"/>
              <a:t>metodos</a:t>
            </a:r>
            <a:r>
              <a:rPr lang="fr-FR" baseline="0" dirty="0"/>
              <a:t> que </a:t>
            </a:r>
            <a:r>
              <a:rPr lang="fr-FR" baseline="0" dirty="0" err="1"/>
              <a:t>tienen</a:t>
            </a:r>
            <a:r>
              <a:rPr lang="fr-FR" baseline="0" dirty="0"/>
              <a:t> </a:t>
            </a:r>
            <a:r>
              <a:rPr lang="fr-FR" baseline="0" dirty="0" err="1"/>
              <a:t>exito</a:t>
            </a:r>
            <a:r>
              <a:rPr lang="fr-FR" baseline="0" dirty="0"/>
              <a:t>: 2 </a:t>
            </a:r>
            <a:r>
              <a:rPr lang="fr-FR" baseline="0" dirty="0" err="1"/>
              <a:t>ejemplos</a:t>
            </a:r>
            <a:endParaRPr lang="fr-FR" baseline="0" dirty="0"/>
          </a:p>
          <a:p>
            <a:r>
              <a:rPr lang="fr-FR" baseline="0" dirty="0"/>
              <a:t>La </a:t>
            </a:r>
            <a:r>
              <a:rPr lang="fr-FR" baseline="0" dirty="0" err="1"/>
              <a:t>transicion</a:t>
            </a:r>
            <a:r>
              <a:rPr lang="fr-FR" baseline="0" dirty="0"/>
              <a:t> </a:t>
            </a:r>
            <a:r>
              <a:rPr lang="fr-FR" baseline="0" dirty="0" err="1"/>
              <a:t>energetica</a:t>
            </a:r>
            <a:r>
              <a:rPr lang="fr-FR" baseline="0" dirty="0"/>
              <a:t> </a:t>
            </a:r>
            <a:r>
              <a:rPr lang="fr-FR" baseline="0" dirty="0" err="1"/>
              <a:t>necesita</a:t>
            </a:r>
            <a:r>
              <a:rPr lang="fr-FR" baseline="0" dirty="0"/>
              <a:t> un </a:t>
            </a:r>
            <a:r>
              <a:rPr lang="fr-FR" baseline="0" dirty="0" err="1"/>
              <a:t>enorme</a:t>
            </a:r>
            <a:r>
              <a:rPr lang="fr-FR" baseline="0" dirty="0"/>
              <a:t> </a:t>
            </a:r>
            <a:r>
              <a:rPr lang="fr-FR" baseline="0" dirty="0" err="1"/>
              <a:t>esfuerzo</a:t>
            </a:r>
            <a:r>
              <a:rPr lang="fr-FR" baseline="0" dirty="0"/>
              <a:t> en los </a:t>
            </a:r>
            <a:r>
              <a:rPr lang="fr-FR" baseline="0" dirty="0" err="1"/>
              <a:t>edificios</a:t>
            </a:r>
            <a:r>
              <a:rPr lang="fr-FR" baseline="0" dirty="0"/>
              <a:t>. </a:t>
            </a:r>
            <a:r>
              <a:rPr lang="fr-FR" baseline="0" dirty="0" err="1"/>
              <a:t>Tenemos</a:t>
            </a:r>
            <a:r>
              <a:rPr lang="fr-FR" baseline="0" dirty="0"/>
              <a:t> que </a:t>
            </a:r>
            <a:r>
              <a:rPr lang="fr-FR" baseline="0" dirty="0" err="1"/>
              <a:t>mejorar</a:t>
            </a:r>
            <a:r>
              <a:rPr lang="fr-FR" baseline="0" dirty="0"/>
              <a:t> su </a:t>
            </a:r>
            <a:r>
              <a:rPr lang="fr-FR" baseline="0" dirty="0" err="1"/>
              <a:t>eficiencia</a:t>
            </a:r>
            <a:r>
              <a:rPr lang="fr-FR" baseline="0" dirty="0"/>
              <a:t> (</a:t>
            </a:r>
            <a:r>
              <a:rPr lang="fr-FR" baseline="0" dirty="0" err="1"/>
              <a:t>aun</a:t>
            </a:r>
            <a:r>
              <a:rPr lang="fr-FR" baseline="0" dirty="0"/>
              <a:t> mas que, en </a:t>
            </a:r>
            <a:r>
              <a:rPr lang="fr-FR" baseline="0" dirty="0" err="1"/>
              <a:t>promedio</a:t>
            </a:r>
            <a:r>
              <a:rPr lang="fr-FR" baseline="0" dirty="0"/>
              <a:t> los </a:t>
            </a:r>
            <a:r>
              <a:rPr lang="fr-FR" baseline="0" dirty="0" err="1"/>
              <a:t>edificios</a:t>
            </a:r>
            <a:r>
              <a:rPr lang="fr-FR" baseline="0" dirty="0"/>
              <a:t> </a:t>
            </a:r>
            <a:r>
              <a:rPr lang="fr-FR" baseline="0" dirty="0" err="1"/>
              <a:t>estan</a:t>
            </a:r>
            <a:r>
              <a:rPr lang="fr-FR" baseline="0" dirty="0"/>
              <a:t> responsables </a:t>
            </a:r>
            <a:r>
              <a:rPr lang="fr-FR" baseline="0" dirty="0" err="1"/>
              <a:t>por</a:t>
            </a:r>
            <a:r>
              <a:rPr lang="fr-FR" baseline="0" dirty="0"/>
              <a:t> 40% </a:t>
            </a:r>
            <a:r>
              <a:rPr lang="fr-FR" baseline="0" dirty="0" err="1"/>
              <a:t>del</a:t>
            </a:r>
            <a:r>
              <a:rPr lang="fr-FR" baseline="0" dirty="0"/>
              <a:t> </a:t>
            </a:r>
            <a:r>
              <a:rPr lang="fr-FR" baseline="0" dirty="0" err="1"/>
              <a:t>consumo</a:t>
            </a:r>
            <a:r>
              <a:rPr lang="fr-FR" baseline="0" dirty="0"/>
              <a:t> de </a:t>
            </a:r>
            <a:r>
              <a:rPr lang="fr-FR" baseline="0" dirty="0" err="1"/>
              <a:t>energia</a:t>
            </a:r>
            <a:r>
              <a:rPr lang="fr-FR" baseline="0" dirty="0"/>
              <a:t>). Muchas </a:t>
            </a:r>
            <a:r>
              <a:rPr lang="fr-FR" baseline="0" dirty="0" err="1"/>
              <a:t>veces</a:t>
            </a:r>
            <a:r>
              <a:rPr lang="fr-FR" baseline="0" dirty="0"/>
              <a:t>, </a:t>
            </a:r>
            <a:r>
              <a:rPr lang="fr-FR" baseline="0" dirty="0" err="1"/>
              <a:t>una</a:t>
            </a:r>
            <a:r>
              <a:rPr lang="fr-FR" baseline="0" dirty="0"/>
              <a:t> </a:t>
            </a:r>
            <a:r>
              <a:rPr lang="fr-FR" baseline="0" dirty="0" err="1"/>
              <a:t>residencia</a:t>
            </a:r>
            <a:r>
              <a:rPr lang="fr-FR" baseline="0" dirty="0"/>
              <a:t> </a:t>
            </a:r>
            <a:r>
              <a:rPr lang="fr-FR" baseline="0" dirty="0" err="1"/>
              <a:t>tiene</a:t>
            </a:r>
            <a:r>
              <a:rPr lang="fr-FR" baseline="0" dirty="0"/>
              <a:t> </a:t>
            </a:r>
            <a:r>
              <a:rPr lang="fr-FR" baseline="0" dirty="0" err="1"/>
              <a:t>varios</a:t>
            </a:r>
            <a:r>
              <a:rPr lang="fr-FR" baseline="0" dirty="0"/>
              <a:t> </a:t>
            </a:r>
            <a:r>
              <a:rPr lang="fr-FR" baseline="0" dirty="0" err="1"/>
              <a:t>proprietarios</a:t>
            </a:r>
            <a:r>
              <a:rPr lang="fr-FR" baseline="0" dirty="0"/>
              <a:t>. </a:t>
            </a:r>
            <a:r>
              <a:rPr lang="fr-FR" baseline="0" dirty="0" err="1"/>
              <a:t>Nuestro</a:t>
            </a:r>
            <a:r>
              <a:rPr lang="fr-FR" baseline="0" dirty="0"/>
              <a:t> </a:t>
            </a:r>
            <a:r>
              <a:rPr lang="fr-FR" baseline="0" dirty="0" err="1"/>
              <a:t>proyecto</a:t>
            </a:r>
            <a:r>
              <a:rPr lang="fr-FR" baseline="0" dirty="0"/>
              <a:t> ACE </a:t>
            </a:r>
            <a:r>
              <a:rPr lang="fr-FR" baseline="0" dirty="0" err="1"/>
              <a:t>Retrofitting</a:t>
            </a:r>
            <a:r>
              <a:rPr lang="fr-FR" baseline="0" dirty="0"/>
              <a:t> gira en </a:t>
            </a:r>
            <a:r>
              <a:rPr lang="fr-FR" baseline="0" dirty="0" err="1"/>
              <a:t>torno</a:t>
            </a:r>
            <a:r>
              <a:rPr lang="fr-FR" baseline="0" dirty="0"/>
              <a:t> a </a:t>
            </a:r>
            <a:r>
              <a:rPr lang="fr-FR" baseline="0" dirty="0" err="1"/>
              <a:t>como</a:t>
            </a:r>
            <a:r>
              <a:rPr lang="fr-FR" baseline="0" dirty="0"/>
              <a:t> </a:t>
            </a:r>
            <a:r>
              <a:rPr lang="fr-FR" baseline="0" dirty="0" err="1"/>
              <a:t>informar</a:t>
            </a:r>
            <a:r>
              <a:rPr lang="fr-FR" baseline="0" dirty="0"/>
              <a:t>, </a:t>
            </a:r>
            <a:r>
              <a:rPr lang="fr-FR" baseline="0" dirty="0" err="1"/>
              <a:t>capacitar</a:t>
            </a:r>
            <a:r>
              <a:rPr lang="fr-FR" baseline="0" dirty="0"/>
              <a:t> y </a:t>
            </a:r>
            <a:r>
              <a:rPr lang="fr-FR" baseline="0" dirty="0" err="1"/>
              <a:t>reunir</a:t>
            </a:r>
            <a:r>
              <a:rPr lang="fr-FR" baseline="0" dirty="0"/>
              <a:t> </a:t>
            </a:r>
            <a:r>
              <a:rPr lang="fr-FR" baseline="0" dirty="0" err="1"/>
              <a:t>estos</a:t>
            </a:r>
            <a:r>
              <a:rPr lang="fr-FR" baseline="0" dirty="0"/>
              <a:t> </a:t>
            </a:r>
            <a:r>
              <a:rPr lang="fr-FR" baseline="0" dirty="0" err="1"/>
              <a:t>proprietarios</a:t>
            </a:r>
            <a:r>
              <a:rPr lang="fr-FR" baseline="0" dirty="0"/>
              <a:t> par que </a:t>
            </a:r>
            <a:r>
              <a:rPr lang="fr-FR" baseline="0" dirty="0" err="1"/>
              <a:t>acepten</a:t>
            </a:r>
            <a:r>
              <a:rPr lang="fr-FR" baseline="0" dirty="0"/>
              <a:t> invertir en </a:t>
            </a:r>
            <a:r>
              <a:rPr lang="fr-FR" baseline="0" dirty="0" err="1"/>
              <a:t>medidas</a:t>
            </a:r>
            <a:r>
              <a:rPr lang="fr-FR" baseline="0" dirty="0"/>
              <a:t> de </a:t>
            </a:r>
            <a:r>
              <a:rPr lang="fr-FR" baseline="0" dirty="0" err="1"/>
              <a:t>eficiencia</a:t>
            </a:r>
            <a:r>
              <a:rPr lang="fr-FR" baseline="0" dirty="0"/>
              <a:t> </a:t>
            </a:r>
            <a:r>
              <a:rPr lang="fr-FR" baseline="0" dirty="0" err="1"/>
              <a:t>energetica</a:t>
            </a:r>
            <a:r>
              <a:rPr lang="fr-FR" baseline="0" dirty="0"/>
              <a:t>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64940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Ya </a:t>
            </a:r>
            <a:r>
              <a:rPr lang="fr-FR" dirty="0" err="1"/>
              <a:t>introducimos</a:t>
            </a:r>
            <a:r>
              <a:rPr lang="fr-FR" baseline="0" dirty="0"/>
              <a:t> un </a:t>
            </a:r>
            <a:r>
              <a:rPr lang="fr-FR" baseline="0" dirty="0" err="1"/>
              <a:t>certificado</a:t>
            </a:r>
            <a:r>
              <a:rPr lang="fr-FR" baseline="0" dirty="0"/>
              <a:t> de </a:t>
            </a:r>
            <a:r>
              <a:rPr lang="fr-FR" baseline="0" dirty="0" err="1"/>
              <a:t>eficiencia</a:t>
            </a:r>
            <a:r>
              <a:rPr lang="fr-FR" baseline="0" dirty="0"/>
              <a:t> </a:t>
            </a:r>
            <a:r>
              <a:rPr lang="fr-FR" baseline="0" dirty="0" err="1"/>
              <a:t>energetica</a:t>
            </a:r>
            <a:r>
              <a:rPr lang="fr-FR" baseline="0" dirty="0"/>
              <a:t> antes de que la </a:t>
            </a:r>
            <a:r>
              <a:rPr lang="fr-FR" baseline="0" dirty="0" err="1"/>
              <a:t>normativa</a:t>
            </a:r>
            <a:r>
              <a:rPr lang="fr-FR" baseline="0" dirty="0"/>
              <a:t> </a:t>
            </a:r>
            <a:r>
              <a:rPr lang="fr-FR" baseline="0" dirty="0" err="1"/>
              <a:t>europea</a:t>
            </a:r>
            <a:r>
              <a:rPr lang="fr-FR" baseline="0" dirty="0"/>
              <a:t> </a:t>
            </a:r>
            <a:r>
              <a:rPr lang="fr-FR" baseline="0" dirty="0" err="1"/>
              <a:t>lo</a:t>
            </a:r>
            <a:r>
              <a:rPr lang="fr-FR" baseline="0" dirty="0"/>
              <a:t> </a:t>
            </a:r>
            <a:r>
              <a:rPr lang="fr-FR" baseline="0" dirty="0" err="1"/>
              <a:t>introducia</a:t>
            </a:r>
            <a:endParaRPr lang="fr-FR" baseline="0" dirty="0"/>
          </a:p>
          <a:p>
            <a:r>
              <a:rPr lang="fr-FR" baseline="0" dirty="0"/>
              <a:t>Una </a:t>
            </a:r>
            <a:r>
              <a:rPr lang="fr-FR" baseline="0" dirty="0" err="1"/>
              <a:t>etiqueta</a:t>
            </a:r>
            <a:r>
              <a:rPr lang="fr-FR" baseline="0" dirty="0"/>
              <a:t> con clases A-G </a:t>
            </a:r>
            <a:r>
              <a:rPr lang="fr-FR" baseline="0" dirty="0" err="1"/>
              <a:t>como</a:t>
            </a:r>
            <a:r>
              <a:rPr lang="fr-FR" baseline="0" dirty="0"/>
              <a:t> los </a:t>
            </a:r>
            <a:r>
              <a:rPr lang="fr-FR" baseline="0" dirty="0" err="1"/>
              <a:t>frigorificos</a:t>
            </a:r>
            <a:r>
              <a:rPr lang="fr-FR" baseline="0" dirty="0"/>
              <a:t> – un </a:t>
            </a:r>
            <a:r>
              <a:rPr lang="fr-FR" baseline="0" dirty="0" err="1"/>
              <a:t>programa</a:t>
            </a:r>
            <a:r>
              <a:rPr lang="fr-FR" baseline="0" dirty="0"/>
              <a:t> para </a:t>
            </a:r>
            <a:r>
              <a:rPr lang="fr-FR" baseline="0" dirty="0" err="1"/>
              <a:t>colectar</a:t>
            </a:r>
            <a:r>
              <a:rPr lang="fr-FR" baseline="0" dirty="0"/>
              <a:t> los </a:t>
            </a:r>
            <a:r>
              <a:rPr lang="fr-FR" baseline="0" dirty="0" err="1"/>
              <a:t>datos</a:t>
            </a:r>
            <a:r>
              <a:rPr lang="fr-FR" baseline="0" dirty="0"/>
              <a:t> de </a:t>
            </a:r>
            <a:r>
              <a:rPr lang="fr-FR" baseline="0" dirty="0" err="1"/>
              <a:t>edificios</a:t>
            </a:r>
            <a:r>
              <a:rPr lang="fr-FR" baseline="0" dirty="0"/>
              <a:t> </a:t>
            </a:r>
            <a:r>
              <a:rPr lang="fr-FR" baseline="0" dirty="0" err="1"/>
              <a:t>publicos</a:t>
            </a:r>
            <a:r>
              <a:rPr lang="fr-FR" baseline="0" dirty="0"/>
              <a:t> y </a:t>
            </a:r>
            <a:r>
              <a:rPr lang="fr-FR" baseline="0" dirty="0" err="1"/>
              <a:t>producir</a:t>
            </a:r>
            <a:r>
              <a:rPr lang="fr-FR" baseline="0" dirty="0"/>
              <a:t> la </a:t>
            </a:r>
            <a:r>
              <a:rPr lang="fr-FR" baseline="0" dirty="0" err="1"/>
              <a:t>etiqueta</a:t>
            </a:r>
            <a:r>
              <a:rPr lang="fr-FR" baseline="0" dirty="0"/>
              <a:t> </a:t>
            </a:r>
            <a:r>
              <a:rPr lang="fr-FR" baseline="0" dirty="0" err="1"/>
              <a:t>asi</a:t>
            </a:r>
            <a:r>
              <a:rPr lang="fr-FR" baseline="0" dirty="0"/>
              <a:t> que </a:t>
            </a:r>
            <a:r>
              <a:rPr lang="fr-FR" baseline="0" dirty="0" err="1"/>
              <a:t>campanas</a:t>
            </a:r>
            <a:r>
              <a:rPr lang="fr-FR" baseline="0" dirty="0"/>
              <a:t> de </a:t>
            </a:r>
            <a:r>
              <a:rPr lang="fr-FR" baseline="0" dirty="0" err="1"/>
              <a:t>comunicacion</a:t>
            </a:r>
            <a:r>
              <a:rPr lang="fr-FR" baseline="0" dirty="0"/>
              <a:t> para </a:t>
            </a:r>
            <a:r>
              <a:rPr lang="fr-FR" baseline="0" dirty="0" err="1"/>
              <a:t>sensibilizar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13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19912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Proveer</a:t>
            </a:r>
            <a:r>
              <a:rPr lang="fr-FR" dirty="0"/>
              <a:t> </a:t>
            </a:r>
            <a:r>
              <a:rPr lang="fr-FR" dirty="0" err="1"/>
              <a:t>consejo</a:t>
            </a:r>
            <a:r>
              <a:rPr lang="fr-FR" baseline="0" dirty="0"/>
              <a:t> </a:t>
            </a:r>
            <a:r>
              <a:rPr lang="fr-FR" baseline="0" dirty="0" err="1"/>
              <a:t>tecnico</a:t>
            </a:r>
            <a:r>
              <a:rPr lang="fr-FR" baseline="0" dirty="0"/>
              <a:t>, </a:t>
            </a:r>
            <a:r>
              <a:rPr lang="fr-FR" baseline="0" dirty="0" err="1"/>
              <a:t>ayudas</a:t>
            </a:r>
            <a:r>
              <a:rPr lang="fr-FR" baseline="0" dirty="0"/>
              <a:t> </a:t>
            </a:r>
            <a:r>
              <a:rPr lang="fr-FR" dirty="0" err="1"/>
              <a:t>financieras</a:t>
            </a:r>
            <a:r>
              <a:rPr lang="fr-FR" dirty="0"/>
              <a:t>, </a:t>
            </a:r>
            <a:r>
              <a:rPr lang="fr-FR" dirty="0" err="1"/>
              <a:t>contactos</a:t>
            </a:r>
            <a:r>
              <a:rPr lang="fr-FR" dirty="0"/>
              <a:t> con </a:t>
            </a:r>
            <a:r>
              <a:rPr lang="fr-FR" dirty="0" err="1"/>
              <a:t>profesionales</a:t>
            </a:r>
            <a:r>
              <a:rPr lang="fr-FR" dirty="0"/>
              <a:t> en un one-stop-shop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14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08302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Problema</a:t>
            </a:r>
            <a:r>
              <a:rPr lang="fr-FR" dirty="0"/>
              <a:t> de </a:t>
            </a:r>
            <a:r>
              <a:rPr lang="fr-FR" dirty="0" err="1"/>
              <a:t>concertacion</a:t>
            </a:r>
            <a:r>
              <a:rPr lang="fr-FR" dirty="0"/>
              <a:t>, </a:t>
            </a:r>
            <a:r>
              <a:rPr lang="fr-FR" dirty="0" err="1"/>
              <a:t>falta</a:t>
            </a:r>
            <a:r>
              <a:rPr lang="fr-FR" baseline="0" dirty="0"/>
              <a:t> de </a:t>
            </a:r>
            <a:r>
              <a:rPr lang="fr-FR" baseline="0" dirty="0" err="1"/>
              <a:t>informacion</a:t>
            </a:r>
            <a:r>
              <a:rPr lang="fr-FR" baseline="0" dirty="0"/>
              <a:t> sobre </a:t>
            </a:r>
            <a:r>
              <a:rPr lang="fr-FR" baseline="0" dirty="0" err="1"/>
              <a:t>procesos</a:t>
            </a:r>
            <a:r>
              <a:rPr lang="fr-FR" baseline="0" dirty="0"/>
              <a:t> etc.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0057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6"/>
            <a:r>
              <a:rPr lang="fr-FR" dirty="0" err="1"/>
              <a:t>Papel</a:t>
            </a:r>
            <a:r>
              <a:rPr lang="fr-FR" dirty="0"/>
              <a:t> </a:t>
            </a:r>
            <a:r>
              <a:rPr lang="fr-FR" dirty="0" err="1"/>
              <a:t>exemplario</a:t>
            </a:r>
            <a:r>
              <a:rPr lang="fr-FR" dirty="0"/>
              <a:t> de </a:t>
            </a:r>
            <a:r>
              <a:rPr lang="fr-FR" dirty="0" err="1"/>
              <a:t>edificios</a:t>
            </a:r>
            <a:r>
              <a:rPr lang="fr-FR" dirty="0"/>
              <a:t> </a:t>
            </a:r>
            <a:r>
              <a:rPr lang="fr-FR" dirty="0" err="1"/>
              <a:t>publicos</a:t>
            </a:r>
            <a:endParaRPr lang="fr-FR" dirty="0"/>
          </a:p>
          <a:p>
            <a:endParaRPr lang="fr-FR" dirty="0"/>
          </a:p>
          <a:p>
            <a:r>
              <a:rPr lang="fr-FR" dirty="0"/>
              <a:t>13 </a:t>
            </a:r>
            <a:r>
              <a:rPr lang="fr-FR" dirty="0" err="1"/>
              <a:t>proyectos</a:t>
            </a:r>
            <a:r>
              <a:rPr lang="fr-FR" dirty="0"/>
              <a:t> que</a:t>
            </a:r>
            <a:r>
              <a:rPr lang="fr-FR" baseline="0" dirty="0"/>
              <a:t> </a:t>
            </a:r>
            <a:r>
              <a:rPr lang="fr-FR" baseline="0" dirty="0" err="1"/>
              <a:t>experimentan</a:t>
            </a:r>
            <a:r>
              <a:rPr lang="fr-FR" baseline="0" dirty="0"/>
              <a:t>, </a:t>
            </a:r>
            <a:r>
              <a:rPr lang="fr-FR" baseline="0" dirty="0" err="1"/>
              <a:t>desarollan</a:t>
            </a:r>
            <a:r>
              <a:rPr lang="fr-FR" baseline="0" dirty="0"/>
              <a:t>, </a:t>
            </a:r>
            <a:r>
              <a:rPr lang="fr-FR" baseline="0" dirty="0" err="1"/>
              <a:t>intercambian</a:t>
            </a:r>
            <a:r>
              <a:rPr lang="fr-FR" baseline="0" dirty="0"/>
              <a:t> </a:t>
            </a:r>
            <a:r>
              <a:rPr lang="fr-FR" baseline="0" dirty="0" err="1"/>
              <a:t>buenas</a:t>
            </a:r>
            <a:r>
              <a:rPr lang="fr-FR" baseline="0" dirty="0"/>
              <a:t> </a:t>
            </a:r>
            <a:r>
              <a:rPr lang="fr-FR" baseline="0" dirty="0" err="1"/>
              <a:t>practicas</a:t>
            </a:r>
            <a:r>
              <a:rPr lang="fr-FR" baseline="0" dirty="0"/>
              <a:t> en </a:t>
            </a:r>
            <a:r>
              <a:rPr lang="fr-FR" baseline="0" dirty="0" err="1"/>
              <a:t>edificios</a:t>
            </a:r>
            <a:r>
              <a:rPr lang="fr-FR" baseline="0" dirty="0"/>
              <a:t> </a:t>
            </a:r>
            <a:r>
              <a:rPr lang="fr-FR" baseline="0" dirty="0" err="1"/>
              <a:t>publicos</a:t>
            </a:r>
            <a:r>
              <a:rPr lang="fr-FR" baseline="0" dirty="0"/>
              <a:t> en 10 </a:t>
            </a:r>
            <a:r>
              <a:rPr lang="fr-FR" baseline="0" dirty="0" err="1"/>
              <a:t>paises</a:t>
            </a:r>
            <a:r>
              <a:rPr lang="fr-FR" baseline="0" dirty="0"/>
              <a:t> de la zona </a:t>
            </a:r>
            <a:r>
              <a:rPr lang="fr-FR" baseline="0" dirty="0" err="1"/>
              <a:t>mediteranea</a:t>
            </a:r>
            <a:r>
              <a:rPr lang="fr-FR" baseline="0" dirty="0"/>
              <a:t>.</a:t>
            </a:r>
          </a:p>
          <a:p>
            <a:r>
              <a:rPr lang="en-GB" b="1" dirty="0"/>
              <a:t>IREC</a:t>
            </a:r>
            <a:r>
              <a:rPr lang="en-GB" dirty="0"/>
              <a:t> – Ramon Pascual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16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56882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6"/>
            <a:r>
              <a:rPr lang="fr-FR" dirty="0" err="1"/>
              <a:t>Papel</a:t>
            </a:r>
            <a:r>
              <a:rPr lang="fr-FR" dirty="0"/>
              <a:t> </a:t>
            </a:r>
            <a:r>
              <a:rPr lang="fr-FR" dirty="0" err="1"/>
              <a:t>exemplario</a:t>
            </a:r>
            <a:r>
              <a:rPr lang="fr-FR" dirty="0"/>
              <a:t> de </a:t>
            </a:r>
            <a:r>
              <a:rPr lang="fr-FR" dirty="0" err="1"/>
              <a:t>edificios</a:t>
            </a:r>
            <a:r>
              <a:rPr lang="fr-FR" dirty="0"/>
              <a:t> </a:t>
            </a:r>
            <a:r>
              <a:rPr lang="fr-FR" dirty="0" err="1"/>
              <a:t>publicos</a:t>
            </a:r>
            <a:endParaRPr lang="fr-FR" dirty="0"/>
          </a:p>
          <a:p>
            <a:endParaRPr lang="fr-FR" dirty="0"/>
          </a:p>
          <a:p>
            <a:r>
              <a:rPr lang="fr-FR" dirty="0"/>
              <a:t>13 </a:t>
            </a:r>
            <a:r>
              <a:rPr lang="fr-FR" dirty="0" err="1"/>
              <a:t>proyectos</a:t>
            </a:r>
            <a:r>
              <a:rPr lang="fr-FR" dirty="0"/>
              <a:t> que</a:t>
            </a:r>
            <a:r>
              <a:rPr lang="fr-FR" baseline="0" dirty="0"/>
              <a:t> </a:t>
            </a:r>
            <a:r>
              <a:rPr lang="fr-FR" baseline="0" dirty="0" err="1"/>
              <a:t>experimentan</a:t>
            </a:r>
            <a:r>
              <a:rPr lang="fr-FR" baseline="0" dirty="0"/>
              <a:t>, </a:t>
            </a:r>
            <a:r>
              <a:rPr lang="fr-FR" baseline="0" dirty="0" err="1"/>
              <a:t>desarollan</a:t>
            </a:r>
            <a:r>
              <a:rPr lang="fr-FR" baseline="0" dirty="0"/>
              <a:t>, </a:t>
            </a:r>
            <a:r>
              <a:rPr lang="fr-FR" baseline="0" dirty="0" err="1"/>
              <a:t>intercambian</a:t>
            </a:r>
            <a:r>
              <a:rPr lang="fr-FR" baseline="0" dirty="0"/>
              <a:t> </a:t>
            </a:r>
            <a:r>
              <a:rPr lang="fr-FR" baseline="0" dirty="0" err="1"/>
              <a:t>buenas</a:t>
            </a:r>
            <a:r>
              <a:rPr lang="fr-FR" baseline="0" dirty="0"/>
              <a:t> </a:t>
            </a:r>
            <a:r>
              <a:rPr lang="fr-FR" baseline="0" dirty="0" err="1"/>
              <a:t>practicas</a:t>
            </a:r>
            <a:r>
              <a:rPr lang="fr-FR" baseline="0" dirty="0"/>
              <a:t> en </a:t>
            </a:r>
            <a:r>
              <a:rPr lang="fr-FR" baseline="0" dirty="0" err="1"/>
              <a:t>edificios</a:t>
            </a:r>
            <a:r>
              <a:rPr lang="fr-FR" baseline="0" dirty="0"/>
              <a:t> </a:t>
            </a:r>
            <a:r>
              <a:rPr lang="fr-FR" baseline="0" dirty="0" err="1"/>
              <a:t>publicos</a:t>
            </a:r>
            <a:r>
              <a:rPr lang="fr-FR" baseline="0" dirty="0"/>
              <a:t> en 10 </a:t>
            </a:r>
            <a:r>
              <a:rPr lang="fr-FR" baseline="0" dirty="0" err="1"/>
              <a:t>paises</a:t>
            </a:r>
            <a:r>
              <a:rPr lang="fr-FR" baseline="0" dirty="0"/>
              <a:t> de la zona </a:t>
            </a:r>
            <a:r>
              <a:rPr lang="fr-FR" baseline="0" dirty="0" err="1"/>
              <a:t>mediteranea</a:t>
            </a:r>
            <a:r>
              <a:rPr lang="fr-FR" baseline="0" dirty="0"/>
              <a:t>.</a:t>
            </a:r>
          </a:p>
          <a:p>
            <a:r>
              <a:rPr lang="en-GB" b="1" dirty="0"/>
              <a:t>IREC</a:t>
            </a:r>
            <a:r>
              <a:rPr lang="en-GB" dirty="0"/>
              <a:t> – Ramon Pascual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18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23179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Impulse:</a:t>
            </a:r>
            <a:r>
              <a:rPr lang="fr-FR" baseline="0" dirty="0"/>
              <a:t> </a:t>
            </a:r>
            <a:r>
              <a:rPr lang="fr-FR" baseline="0" dirty="0" err="1"/>
              <a:t>tenemos</a:t>
            </a:r>
            <a:r>
              <a:rPr lang="fr-FR" baseline="0" dirty="0"/>
              <a:t> </a:t>
            </a:r>
            <a:r>
              <a:rPr lang="fr-FR" baseline="0" dirty="0" err="1"/>
              <a:t>socios</a:t>
            </a:r>
            <a:r>
              <a:rPr lang="fr-FR" baseline="0" dirty="0"/>
              <a:t> </a:t>
            </a:r>
            <a:r>
              <a:rPr lang="fr-FR" baseline="0" dirty="0" err="1"/>
              <a:t>del</a:t>
            </a:r>
            <a:r>
              <a:rPr lang="fr-FR" baseline="0" dirty="0"/>
              <a:t> </a:t>
            </a:r>
            <a:r>
              <a:rPr lang="fr-FR" baseline="0" dirty="0" err="1"/>
              <a:t>proyecto</a:t>
            </a:r>
            <a:r>
              <a:rPr lang="fr-FR" baseline="0" dirty="0"/>
              <a:t> </a:t>
            </a:r>
            <a:r>
              <a:rPr lang="fr-FR" baseline="0" dirty="0" err="1"/>
              <a:t>aqui</a:t>
            </a:r>
            <a:r>
              <a:rPr lang="fr-FR" baseline="0" dirty="0"/>
              <a:t>. Si </a:t>
            </a:r>
            <a:r>
              <a:rPr lang="fr-FR" baseline="0" dirty="0" err="1"/>
              <a:t>quereis</a:t>
            </a:r>
            <a:r>
              <a:rPr lang="fr-FR" baseline="0" dirty="0"/>
              <a:t> </a:t>
            </a:r>
            <a:r>
              <a:rPr lang="fr-FR" baseline="0" dirty="0" err="1"/>
              <a:t>decir</a:t>
            </a:r>
            <a:r>
              <a:rPr lang="fr-FR" baseline="0" dirty="0"/>
              <a:t> 2-3 </a:t>
            </a:r>
            <a:r>
              <a:rPr lang="fr-FR" baseline="0" dirty="0" err="1"/>
              <a:t>cosas</a:t>
            </a:r>
            <a:r>
              <a:rPr lang="fr-FR" baseline="0" dirty="0"/>
              <a:t>?</a:t>
            </a:r>
          </a:p>
          <a:p>
            <a:r>
              <a:rPr lang="pt-PT" dirty="0"/>
              <a:t>Vera Valero </a:t>
            </a:r>
            <a:r>
              <a:rPr lang="pt-PT" u="sng" dirty="0">
                <a:hlinkClick r:id="rId3"/>
              </a:rPr>
              <a:t>vvalero@five.es</a:t>
            </a:r>
            <a:r>
              <a:rPr lang="pt-PT" u="sng" dirty="0"/>
              <a:t> </a:t>
            </a:r>
            <a:r>
              <a:rPr lang="de-DE" b="1" dirty="0"/>
              <a:t>Valencia Institute </a:t>
            </a:r>
            <a:r>
              <a:rPr lang="de-DE" b="1" dirty="0" err="1"/>
              <a:t>of</a:t>
            </a:r>
            <a:r>
              <a:rPr lang="de-DE" b="1" dirty="0"/>
              <a:t> Buildings (IVE)  </a:t>
            </a:r>
          </a:p>
          <a:p>
            <a:r>
              <a:rPr lang="en-GB" dirty="0" err="1"/>
              <a:t>Joaquín</a:t>
            </a:r>
            <a:r>
              <a:rPr lang="en-GB" dirty="0"/>
              <a:t> </a:t>
            </a:r>
            <a:r>
              <a:rPr lang="en-GB" dirty="0" err="1"/>
              <a:t>Oncina</a:t>
            </a:r>
            <a:r>
              <a:rPr lang="en-GB" dirty="0"/>
              <a:t> </a:t>
            </a:r>
            <a:r>
              <a:rPr lang="en-GB" dirty="0" err="1"/>
              <a:t>Selva</a:t>
            </a:r>
            <a:r>
              <a:rPr lang="en-GB" dirty="0"/>
              <a:t>; </a:t>
            </a:r>
            <a:r>
              <a:rPr lang="en-GB" u="sng" dirty="0">
                <a:hlinkClick r:id="rId4"/>
              </a:rPr>
              <a:t>joncina@ayto-elche.es</a:t>
            </a:r>
            <a:r>
              <a:rPr lang="en-GB" dirty="0"/>
              <a:t>; Tel: 0034 966658118  </a:t>
            </a:r>
            <a:r>
              <a:rPr lang="en-GB" b="1" dirty="0"/>
              <a:t>- invited – OK</a:t>
            </a:r>
            <a:endParaRPr lang="fr-FR" dirty="0"/>
          </a:p>
          <a:p>
            <a:r>
              <a:rPr lang="es-ES" dirty="0"/>
              <a:t>Juan Carlos Aranda López </a:t>
            </a:r>
            <a:r>
              <a:rPr lang="es-ES" u="sng" dirty="0">
                <a:hlinkClick r:id="rId5"/>
              </a:rPr>
              <a:t>jcaranda@ayto-elche.es</a:t>
            </a:r>
            <a:endParaRPr lang="es-ES" u="sng" dirty="0"/>
          </a:p>
          <a:p>
            <a:endParaRPr lang="es-ES" u="sng" dirty="0"/>
          </a:p>
          <a:p>
            <a:r>
              <a:rPr lang="es-ES" u="sng" dirty="0" err="1"/>
              <a:t>Prioritee</a:t>
            </a:r>
            <a:r>
              <a:rPr lang="es-ES" u="sng" dirty="0"/>
              <a:t> – Universidad de Zaragoza</a:t>
            </a:r>
          </a:p>
          <a:p>
            <a:r>
              <a:rPr lang="it-IT" dirty="0"/>
              <a:t>Norberto Fueyo </a:t>
            </a:r>
            <a:r>
              <a:rPr lang="it-IT" u="sng" dirty="0">
                <a:hlinkClick r:id="rId6"/>
              </a:rPr>
              <a:t>Norberto.Fueyo@unizar.es</a:t>
            </a:r>
            <a:r>
              <a:rPr lang="it-IT" u="sng" dirty="0"/>
              <a:t> </a:t>
            </a:r>
            <a:r>
              <a:rPr lang="es-ES" b="1" dirty="0"/>
              <a:t>- OK</a:t>
            </a:r>
            <a:endParaRPr lang="fr-FR" dirty="0"/>
          </a:p>
          <a:p>
            <a:r>
              <a:rPr lang="it-IT" dirty="0"/>
              <a:t>Antonio Gómez  </a:t>
            </a:r>
            <a:r>
              <a:rPr lang="it-IT" u="sng" dirty="0">
                <a:hlinkClick r:id="rId7"/>
              </a:rPr>
              <a:t>antgomez@unizar.es</a:t>
            </a:r>
            <a:r>
              <a:rPr lang="es-ES" b="1" dirty="0"/>
              <a:t>-</a:t>
            </a:r>
          </a:p>
          <a:p>
            <a:r>
              <a:rPr lang="it-IT" dirty="0"/>
              <a:t>María Herrando</a:t>
            </a:r>
          </a:p>
          <a:p>
            <a:br>
              <a:rPr lang="it-IT" dirty="0"/>
            </a:br>
            <a:r>
              <a:rPr lang="it-IT" dirty="0"/>
              <a:t>Stepping - </a:t>
            </a:r>
          </a:p>
          <a:p>
            <a:r>
              <a:rPr lang="es-ES" dirty="0" err="1"/>
              <a:t>Valencian</a:t>
            </a:r>
            <a:r>
              <a:rPr lang="es-ES" dirty="0"/>
              <a:t> </a:t>
            </a:r>
            <a:r>
              <a:rPr lang="es-ES" dirty="0" err="1"/>
              <a:t>Federation</a:t>
            </a:r>
            <a:r>
              <a:rPr lang="es-ES" dirty="0"/>
              <a:t> of </a:t>
            </a:r>
            <a:r>
              <a:rPr lang="es-ES" dirty="0" err="1"/>
              <a:t>Municipalities</a:t>
            </a:r>
            <a:r>
              <a:rPr lang="es-ES" dirty="0"/>
              <a:t> and </a:t>
            </a:r>
            <a:r>
              <a:rPr lang="es-ES" dirty="0" err="1"/>
              <a:t>Province</a:t>
            </a:r>
            <a:r>
              <a:rPr lang="es-ES" dirty="0"/>
              <a:t> (Valencia) </a:t>
            </a:r>
            <a:endParaRPr lang="fr-FR" baseline="0" dirty="0"/>
          </a:p>
          <a:p>
            <a:endParaRPr lang="fr-FR" dirty="0"/>
          </a:p>
          <a:p>
            <a:r>
              <a:rPr lang="fr-FR" dirty="0"/>
              <a:t>STEPPING – EPC</a:t>
            </a:r>
          </a:p>
          <a:p>
            <a:r>
              <a:rPr lang="en-US" dirty="0"/>
              <a:t>EPC common methodology based on: Investment handbook with specifications for pilot activities; Investment Plan methodology; Simulation Tool for the evaluation of the financial sustainability of an EPC contract.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19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86338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Impulse:</a:t>
            </a:r>
            <a:r>
              <a:rPr lang="fr-FR" baseline="0" dirty="0"/>
              <a:t> </a:t>
            </a:r>
            <a:r>
              <a:rPr lang="fr-FR" baseline="0" dirty="0" err="1"/>
              <a:t>tenemos</a:t>
            </a:r>
            <a:r>
              <a:rPr lang="fr-FR" baseline="0" dirty="0"/>
              <a:t> </a:t>
            </a:r>
            <a:r>
              <a:rPr lang="fr-FR" baseline="0" dirty="0" err="1"/>
              <a:t>socios</a:t>
            </a:r>
            <a:r>
              <a:rPr lang="fr-FR" baseline="0" dirty="0"/>
              <a:t> </a:t>
            </a:r>
            <a:r>
              <a:rPr lang="fr-FR" baseline="0" dirty="0" err="1"/>
              <a:t>del</a:t>
            </a:r>
            <a:r>
              <a:rPr lang="fr-FR" baseline="0" dirty="0"/>
              <a:t> </a:t>
            </a:r>
            <a:r>
              <a:rPr lang="fr-FR" baseline="0" dirty="0" err="1"/>
              <a:t>proyecto</a:t>
            </a:r>
            <a:r>
              <a:rPr lang="fr-FR" baseline="0" dirty="0"/>
              <a:t> </a:t>
            </a:r>
            <a:r>
              <a:rPr lang="fr-FR" baseline="0" dirty="0" err="1"/>
              <a:t>aqui</a:t>
            </a:r>
            <a:r>
              <a:rPr lang="fr-FR" baseline="0" dirty="0"/>
              <a:t>. Si </a:t>
            </a:r>
            <a:r>
              <a:rPr lang="fr-FR" baseline="0" dirty="0" err="1"/>
              <a:t>quereis</a:t>
            </a:r>
            <a:r>
              <a:rPr lang="fr-FR" baseline="0" dirty="0"/>
              <a:t> </a:t>
            </a:r>
            <a:r>
              <a:rPr lang="fr-FR" baseline="0" dirty="0" err="1"/>
              <a:t>decir</a:t>
            </a:r>
            <a:r>
              <a:rPr lang="fr-FR" baseline="0" dirty="0"/>
              <a:t> 2-3 </a:t>
            </a:r>
            <a:r>
              <a:rPr lang="fr-FR" baseline="0" dirty="0" err="1"/>
              <a:t>cosas</a:t>
            </a:r>
            <a:r>
              <a:rPr lang="fr-FR" baseline="0" dirty="0"/>
              <a:t>?</a:t>
            </a:r>
          </a:p>
          <a:p>
            <a:r>
              <a:rPr lang="pt-PT" dirty="0"/>
              <a:t>Vera Valero </a:t>
            </a:r>
            <a:r>
              <a:rPr lang="pt-PT" u="sng" dirty="0">
                <a:hlinkClick r:id="rId3"/>
              </a:rPr>
              <a:t>vvalero@five.es</a:t>
            </a:r>
            <a:r>
              <a:rPr lang="pt-PT" u="sng" dirty="0"/>
              <a:t> </a:t>
            </a:r>
            <a:r>
              <a:rPr lang="de-DE" b="1" dirty="0"/>
              <a:t>Valencia Institute </a:t>
            </a:r>
            <a:r>
              <a:rPr lang="de-DE" b="1" dirty="0" err="1"/>
              <a:t>of</a:t>
            </a:r>
            <a:r>
              <a:rPr lang="de-DE" b="1" dirty="0"/>
              <a:t> Buildings (IVE)  </a:t>
            </a:r>
          </a:p>
          <a:p>
            <a:r>
              <a:rPr lang="en-GB" dirty="0" err="1"/>
              <a:t>Joaquín</a:t>
            </a:r>
            <a:r>
              <a:rPr lang="en-GB" dirty="0"/>
              <a:t> </a:t>
            </a:r>
            <a:r>
              <a:rPr lang="en-GB" dirty="0" err="1"/>
              <a:t>Oncina</a:t>
            </a:r>
            <a:r>
              <a:rPr lang="en-GB" dirty="0"/>
              <a:t> </a:t>
            </a:r>
            <a:r>
              <a:rPr lang="en-GB" dirty="0" err="1"/>
              <a:t>Selva</a:t>
            </a:r>
            <a:r>
              <a:rPr lang="en-GB" dirty="0"/>
              <a:t>; </a:t>
            </a:r>
            <a:r>
              <a:rPr lang="en-GB" u="sng" dirty="0">
                <a:hlinkClick r:id="rId4"/>
              </a:rPr>
              <a:t>joncina@ayto-elche.es</a:t>
            </a:r>
            <a:r>
              <a:rPr lang="en-GB" dirty="0"/>
              <a:t>; Tel: 0034 966658118  </a:t>
            </a:r>
            <a:r>
              <a:rPr lang="en-GB" b="1" dirty="0"/>
              <a:t>- invited – OK</a:t>
            </a:r>
            <a:endParaRPr lang="fr-FR" dirty="0"/>
          </a:p>
          <a:p>
            <a:r>
              <a:rPr lang="es-ES" dirty="0"/>
              <a:t>Juan Carlos Aranda López </a:t>
            </a:r>
            <a:r>
              <a:rPr lang="es-ES" u="sng" dirty="0">
                <a:hlinkClick r:id="rId5"/>
              </a:rPr>
              <a:t>jcaranda@ayto-elche.es</a:t>
            </a:r>
            <a:endParaRPr lang="es-ES" u="sng" dirty="0"/>
          </a:p>
          <a:p>
            <a:endParaRPr lang="es-ES" u="sng" dirty="0"/>
          </a:p>
          <a:p>
            <a:r>
              <a:rPr lang="es-ES" u="sng" dirty="0" err="1"/>
              <a:t>Prioritee</a:t>
            </a:r>
            <a:r>
              <a:rPr lang="es-ES" u="sng" dirty="0"/>
              <a:t> – Universidad de Zaragoza</a:t>
            </a:r>
          </a:p>
          <a:p>
            <a:r>
              <a:rPr lang="it-IT" dirty="0"/>
              <a:t>Norberto Fueyo </a:t>
            </a:r>
            <a:r>
              <a:rPr lang="it-IT" u="sng" dirty="0">
                <a:hlinkClick r:id="rId6"/>
              </a:rPr>
              <a:t>Norberto.Fueyo@unizar.es</a:t>
            </a:r>
            <a:r>
              <a:rPr lang="it-IT" u="sng" dirty="0"/>
              <a:t> </a:t>
            </a:r>
            <a:r>
              <a:rPr lang="es-ES" b="1" dirty="0"/>
              <a:t>- OK</a:t>
            </a:r>
            <a:endParaRPr lang="fr-FR" dirty="0"/>
          </a:p>
          <a:p>
            <a:r>
              <a:rPr lang="it-IT" dirty="0"/>
              <a:t>Antonio Gómez  </a:t>
            </a:r>
            <a:r>
              <a:rPr lang="it-IT" u="sng" dirty="0">
                <a:hlinkClick r:id="rId7"/>
              </a:rPr>
              <a:t>antgomez@unizar.es</a:t>
            </a:r>
            <a:r>
              <a:rPr lang="es-ES" b="1" dirty="0"/>
              <a:t>-</a:t>
            </a:r>
          </a:p>
          <a:p>
            <a:r>
              <a:rPr lang="it-IT" dirty="0"/>
              <a:t>María Herrando</a:t>
            </a:r>
          </a:p>
          <a:p>
            <a:br>
              <a:rPr lang="it-IT" dirty="0"/>
            </a:br>
            <a:r>
              <a:rPr lang="it-IT" dirty="0"/>
              <a:t>Stepping - </a:t>
            </a:r>
          </a:p>
          <a:p>
            <a:r>
              <a:rPr lang="es-ES" dirty="0" err="1"/>
              <a:t>Valencian</a:t>
            </a:r>
            <a:r>
              <a:rPr lang="es-ES" dirty="0"/>
              <a:t> </a:t>
            </a:r>
            <a:r>
              <a:rPr lang="es-ES" dirty="0" err="1"/>
              <a:t>Federation</a:t>
            </a:r>
            <a:r>
              <a:rPr lang="es-ES" dirty="0"/>
              <a:t> of </a:t>
            </a:r>
            <a:r>
              <a:rPr lang="es-ES" dirty="0" err="1"/>
              <a:t>Municipalities</a:t>
            </a:r>
            <a:r>
              <a:rPr lang="es-ES" dirty="0"/>
              <a:t> and </a:t>
            </a:r>
            <a:r>
              <a:rPr lang="es-ES" dirty="0" err="1"/>
              <a:t>Province</a:t>
            </a:r>
            <a:r>
              <a:rPr lang="es-ES" dirty="0"/>
              <a:t> (Valencia) </a:t>
            </a:r>
            <a:endParaRPr lang="fr-FR" baseline="0" dirty="0"/>
          </a:p>
          <a:p>
            <a:endParaRPr lang="fr-FR" dirty="0"/>
          </a:p>
          <a:p>
            <a:r>
              <a:rPr lang="fr-FR" dirty="0"/>
              <a:t>STEPPING – EPC</a:t>
            </a:r>
          </a:p>
          <a:p>
            <a:r>
              <a:rPr lang="en-US" dirty="0"/>
              <a:t>EPC common methodology based on: Investment handbook with specifications for pilot activities; Investment Plan methodology; Simulation Tool for the evaluation of the financial sustainability of an EPC contract.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20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5693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60280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Impulse:</a:t>
            </a:r>
            <a:r>
              <a:rPr lang="fr-FR" baseline="0" dirty="0"/>
              <a:t> </a:t>
            </a:r>
            <a:r>
              <a:rPr lang="fr-FR" baseline="0" dirty="0" err="1"/>
              <a:t>tenemos</a:t>
            </a:r>
            <a:r>
              <a:rPr lang="fr-FR" baseline="0" dirty="0"/>
              <a:t> </a:t>
            </a:r>
            <a:r>
              <a:rPr lang="fr-FR" baseline="0" dirty="0" err="1"/>
              <a:t>socios</a:t>
            </a:r>
            <a:r>
              <a:rPr lang="fr-FR" baseline="0" dirty="0"/>
              <a:t> </a:t>
            </a:r>
            <a:r>
              <a:rPr lang="fr-FR" baseline="0" dirty="0" err="1"/>
              <a:t>del</a:t>
            </a:r>
            <a:r>
              <a:rPr lang="fr-FR" baseline="0" dirty="0"/>
              <a:t> </a:t>
            </a:r>
            <a:r>
              <a:rPr lang="fr-FR" baseline="0" dirty="0" err="1"/>
              <a:t>proyecto</a:t>
            </a:r>
            <a:r>
              <a:rPr lang="fr-FR" baseline="0" dirty="0"/>
              <a:t> </a:t>
            </a:r>
            <a:r>
              <a:rPr lang="fr-FR" baseline="0" dirty="0" err="1"/>
              <a:t>aqui</a:t>
            </a:r>
            <a:r>
              <a:rPr lang="fr-FR" baseline="0" dirty="0"/>
              <a:t>. Si </a:t>
            </a:r>
            <a:r>
              <a:rPr lang="fr-FR" baseline="0" dirty="0" err="1"/>
              <a:t>quereis</a:t>
            </a:r>
            <a:r>
              <a:rPr lang="fr-FR" baseline="0" dirty="0"/>
              <a:t> </a:t>
            </a:r>
            <a:r>
              <a:rPr lang="fr-FR" baseline="0" dirty="0" err="1"/>
              <a:t>decir</a:t>
            </a:r>
            <a:r>
              <a:rPr lang="fr-FR" baseline="0" dirty="0"/>
              <a:t> 2-3 </a:t>
            </a:r>
            <a:r>
              <a:rPr lang="fr-FR" baseline="0" dirty="0" err="1"/>
              <a:t>cosas</a:t>
            </a:r>
            <a:r>
              <a:rPr lang="fr-FR" baseline="0" dirty="0"/>
              <a:t>?</a:t>
            </a:r>
          </a:p>
          <a:p>
            <a:r>
              <a:rPr lang="pt-PT" dirty="0"/>
              <a:t>Vera Valero </a:t>
            </a:r>
            <a:r>
              <a:rPr lang="pt-PT" u="sng" dirty="0">
                <a:hlinkClick r:id="rId3"/>
              </a:rPr>
              <a:t>vvalero@five.es</a:t>
            </a:r>
            <a:r>
              <a:rPr lang="pt-PT" u="sng" dirty="0"/>
              <a:t> </a:t>
            </a:r>
            <a:r>
              <a:rPr lang="de-DE" b="1" dirty="0"/>
              <a:t>Valencia Institute </a:t>
            </a:r>
            <a:r>
              <a:rPr lang="de-DE" b="1" dirty="0" err="1"/>
              <a:t>of</a:t>
            </a:r>
            <a:r>
              <a:rPr lang="de-DE" b="1" dirty="0"/>
              <a:t> Buildings (IVE)  </a:t>
            </a:r>
          </a:p>
          <a:p>
            <a:r>
              <a:rPr lang="en-GB" dirty="0" err="1"/>
              <a:t>Joaquín</a:t>
            </a:r>
            <a:r>
              <a:rPr lang="en-GB" dirty="0"/>
              <a:t> </a:t>
            </a:r>
            <a:r>
              <a:rPr lang="en-GB" dirty="0" err="1"/>
              <a:t>Oncina</a:t>
            </a:r>
            <a:r>
              <a:rPr lang="en-GB" dirty="0"/>
              <a:t> </a:t>
            </a:r>
            <a:r>
              <a:rPr lang="en-GB" dirty="0" err="1"/>
              <a:t>Selva</a:t>
            </a:r>
            <a:r>
              <a:rPr lang="en-GB" dirty="0"/>
              <a:t>; </a:t>
            </a:r>
            <a:r>
              <a:rPr lang="en-GB" u="sng" dirty="0">
                <a:hlinkClick r:id="rId4"/>
              </a:rPr>
              <a:t>joncina@ayto-elche.es</a:t>
            </a:r>
            <a:r>
              <a:rPr lang="en-GB" dirty="0"/>
              <a:t>; Tel: 0034 966658118  </a:t>
            </a:r>
            <a:r>
              <a:rPr lang="en-GB" b="1" dirty="0"/>
              <a:t>- invited – OK</a:t>
            </a:r>
            <a:endParaRPr lang="fr-FR" dirty="0"/>
          </a:p>
          <a:p>
            <a:r>
              <a:rPr lang="es-ES" dirty="0"/>
              <a:t>Juan Carlos Aranda López </a:t>
            </a:r>
            <a:r>
              <a:rPr lang="es-ES" u="sng" dirty="0">
                <a:hlinkClick r:id="rId5"/>
              </a:rPr>
              <a:t>jcaranda@ayto-elche.es</a:t>
            </a:r>
            <a:endParaRPr lang="es-ES" u="sng" dirty="0"/>
          </a:p>
          <a:p>
            <a:endParaRPr lang="es-ES" u="sng" dirty="0"/>
          </a:p>
          <a:p>
            <a:r>
              <a:rPr lang="es-ES" u="sng" dirty="0" err="1"/>
              <a:t>Prioritee</a:t>
            </a:r>
            <a:r>
              <a:rPr lang="es-ES" u="sng" dirty="0"/>
              <a:t> – Universidad de Zaragoza</a:t>
            </a:r>
          </a:p>
          <a:p>
            <a:r>
              <a:rPr lang="it-IT" dirty="0"/>
              <a:t>Norberto Fueyo </a:t>
            </a:r>
            <a:r>
              <a:rPr lang="it-IT" u="sng" dirty="0">
                <a:hlinkClick r:id="rId6"/>
              </a:rPr>
              <a:t>Norberto.Fueyo@unizar.es</a:t>
            </a:r>
            <a:r>
              <a:rPr lang="it-IT" u="sng" dirty="0"/>
              <a:t> </a:t>
            </a:r>
            <a:r>
              <a:rPr lang="es-ES" b="1" dirty="0"/>
              <a:t>- OK</a:t>
            </a:r>
            <a:endParaRPr lang="fr-FR" dirty="0"/>
          </a:p>
          <a:p>
            <a:r>
              <a:rPr lang="it-IT" dirty="0"/>
              <a:t>Antonio Gómez  </a:t>
            </a:r>
            <a:r>
              <a:rPr lang="it-IT" u="sng" dirty="0">
                <a:hlinkClick r:id="rId7"/>
              </a:rPr>
              <a:t>antgomez@unizar.es</a:t>
            </a:r>
            <a:r>
              <a:rPr lang="es-ES" b="1" dirty="0"/>
              <a:t>-</a:t>
            </a:r>
          </a:p>
          <a:p>
            <a:r>
              <a:rPr lang="it-IT" dirty="0"/>
              <a:t>María Herrando</a:t>
            </a:r>
          </a:p>
          <a:p>
            <a:br>
              <a:rPr lang="it-IT" dirty="0"/>
            </a:br>
            <a:r>
              <a:rPr lang="it-IT" dirty="0"/>
              <a:t>Stepping - </a:t>
            </a:r>
          </a:p>
          <a:p>
            <a:r>
              <a:rPr lang="es-ES" dirty="0" err="1"/>
              <a:t>Valencian</a:t>
            </a:r>
            <a:r>
              <a:rPr lang="es-ES" dirty="0"/>
              <a:t> </a:t>
            </a:r>
            <a:r>
              <a:rPr lang="es-ES" dirty="0" err="1"/>
              <a:t>Federation</a:t>
            </a:r>
            <a:r>
              <a:rPr lang="es-ES" dirty="0"/>
              <a:t> of </a:t>
            </a:r>
            <a:r>
              <a:rPr lang="es-ES" dirty="0" err="1"/>
              <a:t>Municipalities</a:t>
            </a:r>
            <a:r>
              <a:rPr lang="es-ES" dirty="0"/>
              <a:t> and </a:t>
            </a:r>
            <a:r>
              <a:rPr lang="es-ES" dirty="0" err="1"/>
              <a:t>Province</a:t>
            </a:r>
            <a:r>
              <a:rPr lang="es-ES" dirty="0"/>
              <a:t> (Valencia) </a:t>
            </a:r>
            <a:endParaRPr lang="fr-FR" baseline="0" dirty="0"/>
          </a:p>
          <a:p>
            <a:endParaRPr lang="fr-FR" dirty="0"/>
          </a:p>
          <a:p>
            <a:r>
              <a:rPr lang="fr-FR" dirty="0"/>
              <a:t>STEPPING – EPC</a:t>
            </a:r>
          </a:p>
          <a:p>
            <a:r>
              <a:rPr lang="en-US" dirty="0"/>
              <a:t>EPC common methodology based on: Investment handbook with specifications for pilot activities; Investment Plan methodology; Simulation Tool for the evaluation of the financial sustainability of an EPC contract.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21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78641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Impulse:</a:t>
            </a:r>
            <a:r>
              <a:rPr lang="fr-FR" baseline="0" dirty="0"/>
              <a:t> </a:t>
            </a:r>
            <a:r>
              <a:rPr lang="fr-FR" baseline="0" dirty="0" err="1"/>
              <a:t>tenemos</a:t>
            </a:r>
            <a:r>
              <a:rPr lang="fr-FR" baseline="0" dirty="0"/>
              <a:t> </a:t>
            </a:r>
            <a:r>
              <a:rPr lang="fr-FR" baseline="0" dirty="0" err="1"/>
              <a:t>socios</a:t>
            </a:r>
            <a:r>
              <a:rPr lang="fr-FR" baseline="0" dirty="0"/>
              <a:t> </a:t>
            </a:r>
            <a:r>
              <a:rPr lang="fr-FR" baseline="0" dirty="0" err="1"/>
              <a:t>del</a:t>
            </a:r>
            <a:r>
              <a:rPr lang="fr-FR" baseline="0" dirty="0"/>
              <a:t> </a:t>
            </a:r>
            <a:r>
              <a:rPr lang="fr-FR" baseline="0" dirty="0" err="1"/>
              <a:t>proyecto</a:t>
            </a:r>
            <a:r>
              <a:rPr lang="fr-FR" baseline="0" dirty="0"/>
              <a:t> </a:t>
            </a:r>
            <a:r>
              <a:rPr lang="fr-FR" baseline="0" dirty="0" err="1"/>
              <a:t>aqui</a:t>
            </a:r>
            <a:r>
              <a:rPr lang="fr-FR" baseline="0" dirty="0"/>
              <a:t>. Si </a:t>
            </a:r>
            <a:r>
              <a:rPr lang="fr-FR" baseline="0" dirty="0" err="1"/>
              <a:t>quereis</a:t>
            </a:r>
            <a:r>
              <a:rPr lang="fr-FR" baseline="0" dirty="0"/>
              <a:t> </a:t>
            </a:r>
            <a:r>
              <a:rPr lang="fr-FR" baseline="0" dirty="0" err="1"/>
              <a:t>decir</a:t>
            </a:r>
            <a:r>
              <a:rPr lang="fr-FR" baseline="0" dirty="0"/>
              <a:t> 2-3 </a:t>
            </a:r>
            <a:r>
              <a:rPr lang="fr-FR" baseline="0" dirty="0" err="1"/>
              <a:t>cosas</a:t>
            </a:r>
            <a:r>
              <a:rPr lang="fr-FR" baseline="0" dirty="0"/>
              <a:t>?</a:t>
            </a:r>
          </a:p>
          <a:p>
            <a:r>
              <a:rPr lang="pt-PT" dirty="0"/>
              <a:t>Vera Valero </a:t>
            </a:r>
            <a:r>
              <a:rPr lang="pt-PT" u="sng" dirty="0">
                <a:hlinkClick r:id="rId3"/>
              </a:rPr>
              <a:t>vvalero@five.es</a:t>
            </a:r>
            <a:r>
              <a:rPr lang="pt-PT" u="sng" dirty="0"/>
              <a:t> </a:t>
            </a:r>
            <a:r>
              <a:rPr lang="de-DE" b="1" dirty="0"/>
              <a:t>Valencia Institute </a:t>
            </a:r>
            <a:r>
              <a:rPr lang="de-DE" b="1" dirty="0" err="1"/>
              <a:t>of</a:t>
            </a:r>
            <a:r>
              <a:rPr lang="de-DE" b="1" dirty="0"/>
              <a:t> Buildings (IVE)  </a:t>
            </a:r>
          </a:p>
          <a:p>
            <a:r>
              <a:rPr lang="en-GB" dirty="0" err="1"/>
              <a:t>Joaquín</a:t>
            </a:r>
            <a:r>
              <a:rPr lang="en-GB" dirty="0"/>
              <a:t> </a:t>
            </a:r>
            <a:r>
              <a:rPr lang="en-GB" dirty="0" err="1"/>
              <a:t>Oncina</a:t>
            </a:r>
            <a:r>
              <a:rPr lang="en-GB" dirty="0"/>
              <a:t> </a:t>
            </a:r>
            <a:r>
              <a:rPr lang="en-GB" dirty="0" err="1"/>
              <a:t>Selva</a:t>
            </a:r>
            <a:r>
              <a:rPr lang="en-GB" dirty="0"/>
              <a:t>; </a:t>
            </a:r>
            <a:r>
              <a:rPr lang="en-GB" u="sng" dirty="0">
                <a:hlinkClick r:id="rId4"/>
              </a:rPr>
              <a:t>joncina@ayto-elche.es</a:t>
            </a:r>
            <a:r>
              <a:rPr lang="en-GB" dirty="0"/>
              <a:t>; Tel: 0034 966658118  </a:t>
            </a:r>
            <a:r>
              <a:rPr lang="en-GB" b="1" dirty="0"/>
              <a:t>- invited – OK</a:t>
            </a:r>
            <a:endParaRPr lang="fr-FR" dirty="0"/>
          </a:p>
          <a:p>
            <a:r>
              <a:rPr lang="es-ES" dirty="0"/>
              <a:t>Juan Carlos Aranda López </a:t>
            </a:r>
            <a:r>
              <a:rPr lang="es-ES" u="sng" dirty="0">
                <a:hlinkClick r:id="rId5"/>
              </a:rPr>
              <a:t>jcaranda@ayto-elche.es</a:t>
            </a:r>
            <a:endParaRPr lang="es-ES" u="sng" dirty="0"/>
          </a:p>
          <a:p>
            <a:endParaRPr lang="es-ES" u="sng" dirty="0"/>
          </a:p>
          <a:p>
            <a:r>
              <a:rPr lang="es-ES" u="sng" dirty="0" err="1"/>
              <a:t>Prioritee</a:t>
            </a:r>
            <a:r>
              <a:rPr lang="es-ES" u="sng" dirty="0"/>
              <a:t> – Universidad de Zaragoza</a:t>
            </a:r>
          </a:p>
          <a:p>
            <a:r>
              <a:rPr lang="it-IT" dirty="0"/>
              <a:t>Norberto Fueyo </a:t>
            </a:r>
            <a:r>
              <a:rPr lang="it-IT" u="sng" dirty="0">
                <a:hlinkClick r:id="rId6"/>
              </a:rPr>
              <a:t>Norberto.Fueyo@unizar.es</a:t>
            </a:r>
            <a:r>
              <a:rPr lang="it-IT" u="sng" dirty="0"/>
              <a:t> </a:t>
            </a:r>
            <a:r>
              <a:rPr lang="es-ES" b="1" dirty="0"/>
              <a:t>- OK</a:t>
            </a:r>
            <a:endParaRPr lang="fr-FR" dirty="0"/>
          </a:p>
          <a:p>
            <a:r>
              <a:rPr lang="it-IT" dirty="0"/>
              <a:t>Antonio Gómez  </a:t>
            </a:r>
            <a:r>
              <a:rPr lang="it-IT" u="sng" dirty="0">
                <a:hlinkClick r:id="rId7"/>
              </a:rPr>
              <a:t>antgomez@unizar.es</a:t>
            </a:r>
            <a:r>
              <a:rPr lang="es-ES" b="1" dirty="0"/>
              <a:t>-</a:t>
            </a:r>
          </a:p>
          <a:p>
            <a:r>
              <a:rPr lang="it-IT" dirty="0"/>
              <a:t>María Herrando</a:t>
            </a:r>
          </a:p>
          <a:p>
            <a:br>
              <a:rPr lang="it-IT" dirty="0"/>
            </a:br>
            <a:r>
              <a:rPr lang="it-IT" dirty="0"/>
              <a:t>Stepping - </a:t>
            </a:r>
          </a:p>
          <a:p>
            <a:r>
              <a:rPr lang="es-ES" dirty="0" err="1"/>
              <a:t>Valencian</a:t>
            </a:r>
            <a:r>
              <a:rPr lang="es-ES" dirty="0"/>
              <a:t> </a:t>
            </a:r>
            <a:r>
              <a:rPr lang="es-ES" dirty="0" err="1"/>
              <a:t>Federation</a:t>
            </a:r>
            <a:r>
              <a:rPr lang="es-ES" dirty="0"/>
              <a:t> of </a:t>
            </a:r>
            <a:r>
              <a:rPr lang="es-ES" dirty="0" err="1"/>
              <a:t>Municipalities</a:t>
            </a:r>
            <a:r>
              <a:rPr lang="es-ES" dirty="0"/>
              <a:t> and </a:t>
            </a:r>
            <a:r>
              <a:rPr lang="es-ES" dirty="0" err="1"/>
              <a:t>Province</a:t>
            </a:r>
            <a:r>
              <a:rPr lang="es-ES" dirty="0"/>
              <a:t> (Valencia) </a:t>
            </a:r>
            <a:endParaRPr lang="fr-FR" baseline="0" dirty="0"/>
          </a:p>
          <a:p>
            <a:endParaRPr lang="fr-FR" dirty="0"/>
          </a:p>
          <a:p>
            <a:r>
              <a:rPr lang="fr-FR" dirty="0"/>
              <a:t>STEPPING – EPC</a:t>
            </a:r>
          </a:p>
          <a:p>
            <a:r>
              <a:rPr lang="en-US" dirty="0"/>
              <a:t>EPC common methodology based on: Investment handbook with specifications for pilot activities; Investment Plan methodology; Simulation Tool for the evaluation of the financial sustainability of an EPC contract.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22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83559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Recomendaciones</a:t>
            </a:r>
            <a:r>
              <a:rPr lang="en-GB" b="1" dirty="0"/>
              <a:t> </a:t>
            </a:r>
            <a:r>
              <a:rPr lang="en-GB" b="1" dirty="0" err="1"/>
              <a:t>generadas</a:t>
            </a:r>
            <a:r>
              <a:rPr lang="en-GB" b="1" dirty="0"/>
              <a:t> </a:t>
            </a:r>
            <a:r>
              <a:rPr lang="en-GB" b="1" dirty="0" err="1"/>
              <a:t>por</a:t>
            </a:r>
            <a:r>
              <a:rPr lang="en-GB" b="1" dirty="0"/>
              <a:t> </a:t>
            </a:r>
            <a:r>
              <a:rPr lang="en-GB" b="1" dirty="0" err="1"/>
              <a:t>los</a:t>
            </a:r>
            <a:r>
              <a:rPr lang="en-GB" b="1" dirty="0"/>
              <a:t> </a:t>
            </a:r>
            <a:r>
              <a:rPr lang="en-GB" b="1" dirty="0" err="1"/>
              <a:t>proyectos</a:t>
            </a:r>
            <a:r>
              <a:rPr lang="en-GB" b="1" dirty="0"/>
              <a:t> que </a:t>
            </a:r>
            <a:r>
              <a:rPr lang="en-GB" b="1" dirty="0" err="1"/>
              <a:t>forman</a:t>
            </a:r>
            <a:r>
              <a:rPr lang="en-GB" b="1" dirty="0"/>
              <a:t> MEDNICE</a:t>
            </a:r>
          </a:p>
          <a:p>
            <a:endParaRPr lang="en-GB" b="1" dirty="0"/>
          </a:p>
          <a:p>
            <a:r>
              <a:rPr lang="en-GB" b="1" dirty="0"/>
              <a:t>No more 100% grants!!</a:t>
            </a:r>
            <a:r>
              <a:rPr lang="en-GB" dirty="0"/>
              <a:t> Public money should attract market financing. Public funds to leverage private funding (Smart Finance for Smart Buildings)</a:t>
            </a:r>
          </a:p>
          <a:p>
            <a:endParaRPr lang="en-GB" dirty="0"/>
          </a:p>
          <a:p>
            <a:r>
              <a:rPr lang="en-GB" dirty="0"/>
              <a:t>Funding: Energy efficiency projects are typically small and involve a variety of actors and institutions, and this results in high transaction costs and fragmented markets.</a:t>
            </a:r>
          </a:p>
          <a:p>
            <a:endParaRPr lang="en-GB" dirty="0"/>
          </a:p>
          <a:p>
            <a:r>
              <a:rPr lang="en-GB" dirty="0"/>
              <a:t>Punto de </a:t>
            </a:r>
            <a:r>
              <a:rPr lang="en-GB" dirty="0" err="1"/>
              <a:t>partida</a:t>
            </a:r>
            <a:r>
              <a:rPr lang="en-GB" dirty="0"/>
              <a:t> para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temas</a:t>
            </a:r>
            <a:r>
              <a:rPr lang="en-GB" dirty="0"/>
              <a:t> de debate que </a:t>
            </a:r>
            <a:r>
              <a:rPr lang="en-GB" dirty="0" err="1"/>
              <a:t>hemos</a:t>
            </a:r>
            <a:r>
              <a:rPr lang="en-GB" dirty="0"/>
              <a:t> </a:t>
            </a:r>
            <a:r>
              <a:rPr lang="en-GB" dirty="0" err="1"/>
              <a:t>previsto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mesa</a:t>
            </a:r>
          </a:p>
          <a:p>
            <a:endParaRPr lang="en-GB" dirty="0"/>
          </a:p>
          <a:p>
            <a:r>
              <a:rPr lang="en-GB" dirty="0"/>
              <a:t>Funding: </a:t>
            </a:r>
            <a:r>
              <a:rPr lang="en-GB" dirty="0" err="1"/>
              <a:t>p.ej</a:t>
            </a:r>
            <a:r>
              <a:rPr lang="en-GB" dirty="0"/>
              <a:t>. </a:t>
            </a:r>
            <a:r>
              <a:rPr lang="en-GB" dirty="0" err="1"/>
              <a:t>Organizar</a:t>
            </a:r>
            <a:r>
              <a:rPr lang="en-GB" dirty="0"/>
              <a:t>/</a:t>
            </a:r>
            <a:r>
              <a:rPr lang="en-GB" dirty="0" err="1"/>
              <a:t>gestionar</a:t>
            </a:r>
            <a:r>
              <a:rPr lang="en-GB" dirty="0"/>
              <a:t> un Proyecto de </a:t>
            </a:r>
            <a:r>
              <a:rPr lang="en-GB" dirty="0" err="1"/>
              <a:t>contratos</a:t>
            </a:r>
            <a:r>
              <a:rPr lang="en-GB" dirty="0"/>
              <a:t> de </a:t>
            </a:r>
            <a:r>
              <a:rPr lang="en-GB" dirty="0" err="1"/>
              <a:t>servicios</a:t>
            </a:r>
            <a:r>
              <a:rPr lang="en-GB" dirty="0"/>
              <a:t> </a:t>
            </a:r>
            <a:r>
              <a:rPr lang="en-GB" dirty="0" err="1"/>
              <a:t>energeticos</a:t>
            </a:r>
            <a:r>
              <a:rPr lang="en-GB" dirty="0"/>
              <a:t> </a:t>
            </a:r>
            <a:r>
              <a:rPr lang="en-GB" dirty="0" err="1"/>
              <a:t>necesita</a:t>
            </a:r>
            <a:r>
              <a:rPr lang="en-GB" dirty="0"/>
              <a:t> </a:t>
            </a:r>
            <a:r>
              <a:rPr lang="en-GB" dirty="0" err="1"/>
              <a:t>facultades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varias</a:t>
            </a:r>
            <a:r>
              <a:rPr lang="en-GB" dirty="0"/>
              <a:t> </a:t>
            </a:r>
            <a:r>
              <a:rPr lang="en-GB" dirty="0" err="1"/>
              <a:t>disciplinas</a:t>
            </a:r>
            <a:r>
              <a:rPr lang="en-GB" dirty="0"/>
              <a:t> (</a:t>
            </a:r>
            <a:r>
              <a:rPr lang="en-GB" dirty="0" err="1"/>
              <a:t>tecnico</a:t>
            </a:r>
            <a:r>
              <a:rPr lang="en-GB" dirty="0"/>
              <a:t> - </a:t>
            </a:r>
            <a:r>
              <a:rPr lang="en-GB" dirty="0" err="1"/>
              <a:t>energia</a:t>
            </a:r>
            <a:r>
              <a:rPr lang="en-GB" dirty="0"/>
              <a:t>, </a:t>
            </a:r>
            <a:r>
              <a:rPr lang="en-GB" dirty="0" err="1"/>
              <a:t>administracion</a:t>
            </a:r>
            <a:r>
              <a:rPr lang="en-GB" dirty="0"/>
              <a:t>/legal – </a:t>
            </a:r>
            <a:r>
              <a:rPr lang="en-GB" dirty="0" err="1"/>
              <a:t>falta</a:t>
            </a:r>
            <a:r>
              <a:rPr lang="en-GB" dirty="0"/>
              <a:t> </a:t>
            </a:r>
            <a:r>
              <a:rPr lang="en-GB" dirty="0" err="1"/>
              <a:t>especialmente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pequenos</a:t>
            </a:r>
            <a:r>
              <a:rPr lang="en-GB" dirty="0"/>
              <a:t> y </a:t>
            </a:r>
            <a:r>
              <a:rPr lang="en-GB" dirty="0" err="1"/>
              <a:t>medios</a:t>
            </a:r>
            <a:r>
              <a:rPr lang="en-GB" dirty="0"/>
              <a:t> </a:t>
            </a:r>
            <a:r>
              <a:rPr lang="en-GB" dirty="0" err="1"/>
              <a:t>municipios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Capacitacion</a:t>
            </a:r>
            <a:r>
              <a:rPr lang="en-GB" dirty="0"/>
              <a:t>: energy audits as a requirement so that information gaps are filled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23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14632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El </a:t>
            </a:r>
            <a:r>
              <a:rPr lang="fr-FR" dirty="0" err="1"/>
              <a:t>trabajo</a:t>
            </a:r>
            <a:r>
              <a:rPr lang="fr-FR" dirty="0"/>
              <a:t> </a:t>
            </a:r>
            <a:r>
              <a:rPr lang="fr-FR" dirty="0" err="1"/>
              <a:t>hecho</a:t>
            </a:r>
            <a:r>
              <a:rPr lang="fr-FR" dirty="0"/>
              <a:t> </a:t>
            </a:r>
            <a:r>
              <a:rPr lang="fr-FR" dirty="0" err="1"/>
              <a:t>desde</a:t>
            </a:r>
            <a:r>
              <a:rPr lang="fr-FR" dirty="0"/>
              <a:t> los </a:t>
            </a:r>
            <a:r>
              <a:rPr lang="fr-FR" dirty="0" err="1"/>
              <a:t>municipios</a:t>
            </a:r>
            <a:r>
              <a:rPr lang="fr-FR" dirty="0"/>
              <a:t> en</a:t>
            </a:r>
            <a:r>
              <a:rPr lang="fr-FR" baseline="0" dirty="0"/>
              <a:t> </a:t>
            </a:r>
            <a:r>
              <a:rPr lang="fr-FR" baseline="0" dirty="0" err="1"/>
              <a:t>esôs</a:t>
            </a:r>
            <a:r>
              <a:rPr lang="fr-FR" baseline="0" dirty="0"/>
              <a:t> </a:t>
            </a:r>
            <a:r>
              <a:rPr lang="fr-FR" baseline="0" dirty="0" err="1"/>
              <a:t>proyectos</a:t>
            </a:r>
            <a:r>
              <a:rPr lang="fr-FR" baseline="0" dirty="0"/>
              <a:t> es un </a:t>
            </a:r>
            <a:r>
              <a:rPr lang="fr-FR" baseline="0" dirty="0" err="1"/>
              <a:t>buen</a:t>
            </a:r>
            <a:r>
              <a:rPr lang="fr-FR" baseline="0" dirty="0"/>
              <a:t> </a:t>
            </a:r>
            <a:r>
              <a:rPr lang="fr-FR" baseline="0" dirty="0" err="1"/>
              <a:t>punto</a:t>
            </a:r>
            <a:r>
              <a:rPr lang="fr-FR" baseline="0" dirty="0"/>
              <a:t> de </a:t>
            </a:r>
            <a:r>
              <a:rPr lang="fr-FR" baseline="0" dirty="0" err="1"/>
              <a:t>partidapara</a:t>
            </a:r>
            <a:r>
              <a:rPr lang="fr-FR" baseline="0" dirty="0"/>
              <a:t> </a:t>
            </a:r>
            <a:r>
              <a:rPr lang="fr-FR" baseline="0" dirty="0" err="1"/>
              <a:t>tener</a:t>
            </a:r>
            <a:r>
              <a:rPr lang="fr-FR" baseline="0" dirty="0"/>
              <a:t> </a:t>
            </a:r>
            <a:r>
              <a:rPr lang="fr-FR" baseline="0" dirty="0" err="1"/>
              <a:t>una</a:t>
            </a:r>
            <a:r>
              <a:rPr lang="fr-FR" baseline="0" dirty="0"/>
              <a:t> </a:t>
            </a:r>
            <a:r>
              <a:rPr lang="fr-FR" baseline="0" dirty="0" err="1"/>
              <a:t>idea</a:t>
            </a:r>
            <a:r>
              <a:rPr lang="fr-FR" baseline="0" dirty="0"/>
              <a:t> de las </a:t>
            </a:r>
            <a:r>
              <a:rPr lang="fr-FR" baseline="0" dirty="0" err="1"/>
              <a:t>posibilidades</a:t>
            </a:r>
            <a:r>
              <a:rPr lang="fr-FR" baseline="0" dirty="0"/>
              <a:t> </a:t>
            </a:r>
            <a:r>
              <a:rPr lang="fr-FR" baseline="0" dirty="0" err="1"/>
              <a:t>pero</a:t>
            </a:r>
            <a:r>
              <a:rPr lang="fr-FR" baseline="0" dirty="0"/>
              <a:t> </a:t>
            </a:r>
            <a:r>
              <a:rPr lang="fr-FR" baseline="0" dirty="0" err="1"/>
              <a:t>tambien</a:t>
            </a:r>
            <a:r>
              <a:rPr lang="fr-FR" baseline="0" dirty="0"/>
              <a:t> de que la </a:t>
            </a:r>
            <a:r>
              <a:rPr lang="fr-FR" baseline="0" dirty="0" err="1"/>
              <a:t>acutacion</a:t>
            </a:r>
            <a:r>
              <a:rPr lang="fr-FR" baseline="0" dirty="0"/>
              <a:t> de los </a:t>
            </a:r>
            <a:r>
              <a:rPr lang="fr-FR" baseline="0" dirty="0" err="1"/>
              <a:t>municipios</a:t>
            </a:r>
            <a:r>
              <a:rPr lang="fr-FR" baseline="0" dirty="0"/>
              <a:t> es </a:t>
            </a:r>
            <a:r>
              <a:rPr lang="fr-FR" baseline="0" dirty="0" err="1"/>
              <a:t>limitada</a:t>
            </a:r>
            <a:r>
              <a:rPr lang="fr-FR" baseline="0" dirty="0"/>
              <a:t> en </a:t>
            </a:r>
            <a:r>
              <a:rPr lang="fr-FR" baseline="0" dirty="0" err="1"/>
              <a:t>cuanto</a:t>
            </a:r>
            <a:r>
              <a:rPr lang="fr-FR" baseline="0" dirty="0"/>
              <a:t> a </a:t>
            </a:r>
            <a:r>
              <a:rPr lang="fr-FR" baseline="0" dirty="0" err="1"/>
              <a:t>comeptencias</a:t>
            </a:r>
            <a:r>
              <a:rPr lang="fr-FR" baseline="0" dirty="0"/>
              <a:t>. </a:t>
            </a:r>
            <a:r>
              <a:rPr lang="fr-FR" dirty="0"/>
              <a:t>Se </a:t>
            </a:r>
            <a:r>
              <a:rPr lang="fr-FR" dirty="0" err="1"/>
              <a:t>puede</a:t>
            </a:r>
            <a:r>
              <a:rPr lang="fr-FR" dirty="0"/>
              <a:t> </a:t>
            </a:r>
            <a:r>
              <a:rPr lang="fr-FR" dirty="0" err="1"/>
              <a:t>actuar</a:t>
            </a:r>
            <a:r>
              <a:rPr lang="fr-FR" dirty="0"/>
              <a:t> solo, </a:t>
            </a:r>
            <a:r>
              <a:rPr lang="fr-FR" dirty="0" err="1"/>
              <a:t>pero</a:t>
            </a:r>
            <a:r>
              <a:rPr lang="fr-FR" dirty="0"/>
              <a:t> </a:t>
            </a:r>
            <a:r>
              <a:rPr lang="fr-FR" dirty="0" err="1"/>
              <a:t>claro</a:t>
            </a:r>
            <a:r>
              <a:rPr lang="fr-FR" baseline="0" dirty="0"/>
              <a:t> que </a:t>
            </a:r>
            <a:r>
              <a:rPr lang="fr-FR" baseline="0" dirty="0" err="1"/>
              <a:t>politcas</a:t>
            </a:r>
            <a:r>
              <a:rPr lang="fr-FR" baseline="0" dirty="0"/>
              <a:t> </a:t>
            </a:r>
            <a:r>
              <a:rPr lang="fr-FR" baseline="0" dirty="0" err="1"/>
              <a:t>del</a:t>
            </a:r>
            <a:r>
              <a:rPr lang="fr-FR" baseline="0" dirty="0"/>
              <a:t> </a:t>
            </a:r>
            <a:r>
              <a:rPr lang="fr-FR" baseline="0" dirty="0" err="1"/>
              <a:t>gobierno</a:t>
            </a:r>
            <a:r>
              <a:rPr lang="fr-FR" baseline="0" dirty="0"/>
              <a:t> </a:t>
            </a:r>
            <a:r>
              <a:rPr lang="fr-FR" baseline="0" dirty="0" err="1"/>
              <a:t>nacional</a:t>
            </a:r>
            <a:r>
              <a:rPr lang="fr-FR" baseline="0" dirty="0"/>
              <a:t> </a:t>
            </a:r>
            <a:r>
              <a:rPr lang="fr-FR" baseline="0" dirty="0" err="1"/>
              <a:t>estan</a:t>
            </a:r>
            <a:r>
              <a:rPr lang="fr-FR" baseline="0" dirty="0"/>
              <a:t> </a:t>
            </a:r>
            <a:r>
              <a:rPr lang="fr-FR" baseline="0" dirty="0" err="1"/>
              <a:t>decisivas</a:t>
            </a:r>
            <a:endParaRPr lang="fr-FR" baseline="0" dirty="0"/>
          </a:p>
          <a:p>
            <a:endParaRPr lang="fr-FR" baseline="0" dirty="0"/>
          </a:p>
          <a:p>
            <a:r>
              <a:rPr lang="fr-FR" baseline="0" dirty="0" err="1"/>
              <a:t>Permitir</a:t>
            </a:r>
            <a:r>
              <a:rPr lang="fr-FR" baseline="0" dirty="0"/>
              <a:t> a las </a:t>
            </a:r>
            <a:r>
              <a:rPr lang="fr-FR" baseline="0" dirty="0" err="1"/>
              <a:t>ciudades</a:t>
            </a:r>
            <a:r>
              <a:rPr lang="fr-FR" baseline="0" dirty="0"/>
              <a:t> </a:t>
            </a:r>
            <a:r>
              <a:rPr lang="fr-FR" baseline="0" dirty="0" err="1"/>
              <a:t>incidir</a:t>
            </a:r>
            <a:r>
              <a:rPr lang="fr-FR" baseline="0" dirty="0"/>
              <a:t> en los planes y </a:t>
            </a:r>
            <a:r>
              <a:rPr lang="fr-FR" baseline="0" dirty="0" err="1"/>
              <a:t>estrategias</a:t>
            </a:r>
            <a:r>
              <a:rPr lang="fr-FR" baseline="0" dirty="0"/>
              <a:t> </a:t>
            </a:r>
            <a:r>
              <a:rPr lang="fr-FR" baseline="0" dirty="0" err="1"/>
              <a:t>nacionales</a:t>
            </a:r>
            <a:r>
              <a:rPr lang="fr-FR" baseline="0" dirty="0"/>
              <a:t> para que </a:t>
            </a:r>
            <a:r>
              <a:rPr lang="fr-FR" baseline="0" dirty="0" err="1"/>
              <a:t>estos</a:t>
            </a:r>
            <a:r>
              <a:rPr lang="fr-FR" baseline="0" dirty="0"/>
              <a:t> </a:t>
            </a:r>
            <a:r>
              <a:rPr lang="fr-FR" baseline="0" dirty="0" err="1"/>
              <a:t>sean</a:t>
            </a:r>
            <a:r>
              <a:rPr lang="fr-FR" baseline="0" dirty="0"/>
              <a:t> mas </a:t>
            </a:r>
            <a:r>
              <a:rPr lang="fr-FR" baseline="0" dirty="0" err="1"/>
              <a:t>efectivos</a:t>
            </a:r>
            <a:endParaRPr lang="fr-FR" dirty="0"/>
          </a:p>
          <a:p>
            <a:endParaRPr lang="fr-FR" dirty="0"/>
          </a:p>
          <a:p>
            <a:r>
              <a:rPr lang="fr-FR" dirty="0"/>
              <a:t>Francia: </a:t>
            </a:r>
            <a:r>
              <a:rPr lang="fr-FR" dirty="0" err="1"/>
              <a:t>Debate</a:t>
            </a:r>
            <a:r>
              <a:rPr lang="fr-FR" dirty="0"/>
              <a:t> TE y la </a:t>
            </a:r>
            <a:r>
              <a:rPr lang="fr-FR" dirty="0" err="1"/>
              <a:t>Ley</a:t>
            </a:r>
            <a:r>
              <a:rPr lang="fr-FR" dirty="0"/>
              <a:t> – </a:t>
            </a:r>
            <a:r>
              <a:rPr lang="fr-FR" dirty="0" err="1"/>
              <a:t>favorece</a:t>
            </a:r>
            <a:r>
              <a:rPr lang="fr-FR" baseline="0" dirty="0"/>
              <a:t> </a:t>
            </a:r>
            <a:r>
              <a:rPr lang="fr-FR" baseline="0" dirty="0" err="1"/>
              <a:t>energia</a:t>
            </a:r>
            <a:r>
              <a:rPr lang="fr-FR" baseline="0" dirty="0"/>
              <a:t> </a:t>
            </a:r>
            <a:r>
              <a:rPr lang="fr-FR" baseline="0" dirty="0" err="1"/>
              <a:t>ciudadana</a:t>
            </a:r>
            <a:endParaRPr lang="fr-FR" baseline="0" dirty="0"/>
          </a:p>
          <a:p>
            <a:r>
              <a:rPr lang="fr-FR" dirty="0"/>
              <a:t>20% of capital</a:t>
            </a:r>
          </a:p>
          <a:p>
            <a:endParaRPr lang="fr-FR" dirty="0"/>
          </a:p>
          <a:p>
            <a:r>
              <a:rPr lang="fr-FR" dirty="0" err="1"/>
              <a:t>Esocia</a:t>
            </a:r>
            <a:r>
              <a:rPr lang="fr-FR" dirty="0"/>
              <a:t>: </a:t>
            </a:r>
            <a:r>
              <a:rPr lang="fr-FR" dirty="0" err="1"/>
              <a:t>pionera</a:t>
            </a:r>
            <a:r>
              <a:rPr lang="fr-FR" dirty="0"/>
              <a:t> en </a:t>
            </a:r>
            <a:r>
              <a:rPr lang="fr-FR" dirty="0" err="1"/>
              <a:t>energia</a:t>
            </a:r>
            <a:r>
              <a:rPr lang="fr-FR" dirty="0"/>
              <a:t> </a:t>
            </a:r>
            <a:r>
              <a:rPr lang="fr-FR" dirty="0" err="1"/>
              <a:t>comunitaria</a:t>
            </a:r>
            <a:endParaRPr lang="fr-FR" dirty="0"/>
          </a:p>
          <a:p>
            <a:r>
              <a:rPr lang="en-US" dirty="0"/>
              <a:t>Scotland first minister announced a funding of more than £54m to tackle </a:t>
            </a:r>
            <a:r>
              <a:rPr lang="en-US" dirty="0">
                <a:hlinkClick r:id="rId3"/>
              </a:rPr>
              <a:t>#</a:t>
            </a:r>
            <a:r>
              <a:rPr lang="en-US" dirty="0" err="1">
                <a:hlinkClick r:id="rId3"/>
              </a:rPr>
              <a:t>fuelpoverty</a:t>
            </a:r>
            <a:r>
              <a:rPr lang="en-US" dirty="0"/>
              <a:t> in Scotland! </a:t>
            </a:r>
            <a:endParaRPr lang="fr-FR" baseline="0" dirty="0"/>
          </a:p>
          <a:p>
            <a:r>
              <a:rPr lang="en-US" b="1" dirty="0"/>
              <a:t>We have set targets of 1GW of community and locally-owned renewable energy by 2020, 2 GW by 2030, and for at least half of all newly consented renewable energy projects to have an element of shared ownership by 2020. </a:t>
            </a:r>
          </a:p>
          <a:p>
            <a:endParaRPr lang="fr-FR" baseline="0" dirty="0"/>
          </a:p>
          <a:p>
            <a:r>
              <a:rPr lang="fr-FR" baseline="0" dirty="0" err="1"/>
              <a:t>Alemania</a:t>
            </a:r>
            <a:r>
              <a:rPr lang="fr-FR" baseline="0" dirty="0"/>
              <a:t>: </a:t>
            </a:r>
            <a:r>
              <a:rPr lang="fr-FR" baseline="0" dirty="0" err="1"/>
              <a:t>muy</a:t>
            </a:r>
            <a:r>
              <a:rPr lang="fr-FR" baseline="0" dirty="0"/>
              <a:t> </a:t>
            </a:r>
            <a:r>
              <a:rPr lang="fr-FR" baseline="0" dirty="0" err="1"/>
              <a:t>ambiciosa</a:t>
            </a:r>
            <a:r>
              <a:rPr lang="fr-FR" baseline="0" dirty="0"/>
              <a:t> </a:t>
            </a:r>
            <a:r>
              <a:rPr lang="fr-FR" baseline="0" dirty="0" err="1"/>
              <a:t>hasta</a:t>
            </a:r>
            <a:r>
              <a:rPr lang="fr-FR" baseline="0" dirty="0"/>
              <a:t> </a:t>
            </a:r>
            <a:r>
              <a:rPr lang="fr-FR" baseline="0" dirty="0" err="1"/>
              <a:t>hace</a:t>
            </a:r>
            <a:r>
              <a:rPr lang="fr-FR" baseline="0" dirty="0"/>
              <a:t> </a:t>
            </a:r>
            <a:r>
              <a:rPr lang="fr-FR" baseline="0" dirty="0" err="1"/>
              <a:t>algunos</a:t>
            </a:r>
            <a:r>
              <a:rPr lang="fr-FR" baseline="0" dirty="0"/>
              <a:t> </a:t>
            </a:r>
            <a:r>
              <a:rPr lang="fr-FR" baseline="0" dirty="0" err="1"/>
              <a:t>ano</a:t>
            </a:r>
            <a:r>
              <a:rPr lang="fr-FR" baseline="0" dirty="0"/>
              <a:t>, </a:t>
            </a:r>
            <a:r>
              <a:rPr lang="fr-FR" baseline="0" dirty="0" err="1"/>
              <a:t>luego</a:t>
            </a:r>
            <a:r>
              <a:rPr lang="fr-FR" baseline="0" dirty="0"/>
              <a:t> </a:t>
            </a:r>
            <a:r>
              <a:rPr lang="fr-FR" baseline="0" dirty="0" err="1"/>
              <a:t>paro</a:t>
            </a:r>
            <a:r>
              <a:rPr lang="fr-FR" baseline="0" dirty="0"/>
              <a:t> de las </a:t>
            </a:r>
            <a:r>
              <a:rPr lang="fr-FR" baseline="0" dirty="0" err="1"/>
              <a:t>ayudas</a:t>
            </a:r>
            <a:r>
              <a:rPr lang="fr-FR" baseline="0" dirty="0"/>
              <a:t> – </a:t>
            </a:r>
            <a:r>
              <a:rPr lang="fr-FR" baseline="0" dirty="0" err="1"/>
              <a:t>ahora</a:t>
            </a:r>
            <a:r>
              <a:rPr lang="fr-FR" baseline="0" dirty="0"/>
              <a:t> </a:t>
            </a:r>
          </a:p>
          <a:p>
            <a:r>
              <a:rPr lang="fr-FR" baseline="0" dirty="0" err="1"/>
              <a:t>Suecia</a:t>
            </a:r>
            <a:r>
              <a:rPr lang="fr-FR" baseline="0" dirty="0"/>
              <a:t>: Växjö no </a:t>
            </a:r>
            <a:r>
              <a:rPr lang="fr-FR" baseline="0" dirty="0" err="1"/>
              <a:t>hubiera</a:t>
            </a:r>
            <a:r>
              <a:rPr lang="fr-FR" baseline="0" dirty="0"/>
              <a:t> </a:t>
            </a:r>
            <a:r>
              <a:rPr lang="fr-FR" baseline="0" dirty="0" err="1"/>
              <a:t>podido</a:t>
            </a:r>
            <a:r>
              <a:rPr lang="fr-FR" baseline="0" dirty="0"/>
              <a:t> </a:t>
            </a:r>
            <a:r>
              <a:rPr lang="fr-FR" baseline="0" dirty="0" err="1"/>
              <a:t>ser</a:t>
            </a:r>
            <a:r>
              <a:rPr lang="fr-FR" baseline="0" dirty="0"/>
              <a:t> tan </a:t>
            </a:r>
            <a:r>
              <a:rPr lang="fr-FR" baseline="0" dirty="0" err="1"/>
              <a:t>pionera</a:t>
            </a:r>
            <a:r>
              <a:rPr lang="fr-FR" baseline="0" dirty="0"/>
              <a:t> sin el </a:t>
            </a:r>
            <a:r>
              <a:rPr lang="fr-FR" baseline="0" dirty="0" err="1"/>
              <a:t>liderzago</a:t>
            </a:r>
            <a:r>
              <a:rPr lang="fr-FR" baseline="0" dirty="0"/>
              <a:t> </a:t>
            </a:r>
            <a:r>
              <a:rPr lang="fr-FR" baseline="0" dirty="0" err="1"/>
              <a:t>del</a:t>
            </a:r>
            <a:r>
              <a:rPr lang="fr-FR" baseline="0" dirty="0"/>
              <a:t> </a:t>
            </a:r>
            <a:r>
              <a:rPr lang="fr-FR" baseline="0" dirty="0" err="1"/>
              <a:t>gobernierno</a:t>
            </a:r>
            <a:r>
              <a:rPr lang="fr-FR" baseline="0" dirty="0"/>
              <a:t> </a:t>
            </a:r>
            <a:r>
              <a:rPr lang="fr-FR" baseline="0" dirty="0" err="1"/>
              <a:t>nacional</a:t>
            </a:r>
            <a:r>
              <a:rPr lang="fr-FR" baseline="0" dirty="0"/>
              <a:t> con un </a:t>
            </a:r>
            <a:r>
              <a:rPr lang="fr-FR" baseline="0" dirty="0" err="1"/>
              <a:t>programa</a:t>
            </a:r>
            <a:r>
              <a:rPr lang="fr-FR" baseline="0" dirty="0"/>
              <a:t> de </a:t>
            </a:r>
            <a:r>
              <a:rPr lang="fr-FR" baseline="0" dirty="0" err="1"/>
              <a:t>financiacion</a:t>
            </a:r>
            <a:endParaRPr lang="fr-FR" baseline="0" dirty="0"/>
          </a:p>
          <a:p>
            <a:endParaRPr lang="fr-FR" baseline="0" dirty="0"/>
          </a:p>
          <a:p>
            <a:r>
              <a:rPr lang="fr-FR" baseline="0" dirty="0"/>
              <a:t>La </a:t>
            </a:r>
            <a:r>
              <a:rPr lang="fr-FR" baseline="0" dirty="0" err="1"/>
              <a:t>estructura</a:t>
            </a:r>
            <a:r>
              <a:rPr lang="fr-FR" baseline="0" dirty="0"/>
              <a:t> </a:t>
            </a:r>
            <a:r>
              <a:rPr lang="fr-FR" baseline="0" dirty="0" err="1"/>
              <a:t>politica</a:t>
            </a:r>
            <a:r>
              <a:rPr lang="fr-FR" baseline="0" dirty="0"/>
              <a:t>: </a:t>
            </a:r>
            <a:r>
              <a:rPr lang="fr-FR" baseline="0" dirty="0" err="1"/>
              <a:t>sistema</a:t>
            </a:r>
            <a:r>
              <a:rPr lang="fr-FR" baseline="0" dirty="0"/>
              <a:t> </a:t>
            </a:r>
            <a:r>
              <a:rPr lang="fr-FR" baseline="0" dirty="0" err="1"/>
              <a:t>federalista</a:t>
            </a:r>
            <a:r>
              <a:rPr lang="fr-FR" baseline="0" dirty="0"/>
              <a:t> + </a:t>
            </a:r>
            <a:r>
              <a:rPr lang="fr-FR" baseline="0" dirty="0" err="1"/>
              <a:t>autonomia</a:t>
            </a:r>
            <a:r>
              <a:rPr lang="fr-FR" baseline="0" dirty="0"/>
              <a:t> local</a:t>
            </a:r>
          </a:p>
          <a:p>
            <a:endParaRPr lang="fr-FR" baseline="0" dirty="0"/>
          </a:p>
          <a:p>
            <a:r>
              <a:rPr lang="en-GB" dirty="0"/>
              <a:t>Entre 2016-2017: investment in green energy has decreased by 36%, of which 65% in Britain and 35% in Germany.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24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6499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Estrategias</a:t>
            </a:r>
            <a:r>
              <a:rPr lang="fr-FR" baseline="0" dirty="0"/>
              <a:t> de </a:t>
            </a:r>
            <a:r>
              <a:rPr lang="fr-FR" baseline="0" dirty="0" err="1"/>
              <a:t>renovacion</a:t>
            </a:r>
            <a:r>
              <a:rPr lang="fr-FR" baseline="0" dirty="0"/>
              <a:t>: </a:t>
            </a:r>
            <a:r>
              <a:rPr lang="fr-FR" baseline="0" dirty="0" err="1"/>
              <a:t>una</a:t>
            </a:r>
            <a:r>
              <a:rPr lang="fr-FR" baseline="0" dirty="0"/>
              <a:t> </a:t>
            </a:r>
            <a:r>
              <a:rPr lang="fr-FR" baseline="0" dirty="0" err="1"/>
              <a:t>herramienta</a:t>
            </a:r>
            <a:r>
              <a:rPr lang="fr-FR" baseline="0" dirty="0"/>
              <a:t> central para </a:t>
            </a:r>
            <a:r>
              <a:rPr lang="fr-FR" baseline="0" dirty="0" err="1"/>
              <a:t>Estados</a:t>
            </a:r>
            <a:r>
              <a:rPr lang="fr-FR" baseline="0" dirty="0"/>
              <a:t> </a:t>
            </a:r>
            <a:r>
              <a:rPr lang="fr-FR" baseline="0" dirty="0" err="1"/>
              <a:t>miembros</a:t>
            </a:r>
            <a:endParaRPr lang="fr-FR" baseline="0" dirty="0"/>
          </a:p>
          <a:p>
            <a:r>
              <a:rPr lang="fr-FR" baseline="0" dirty="0" err="1"/>
              <a:t>Quiero</a:t>
            </a:r>
            <a:r>
              <a:rPr lang="fr-FR" baseline="0" dirty="0"/>
              <a:t> </a:t>
            </a:r>
            <a:r>
              <a:rPr lang="fr-FR" baseline="0" dirty="0" err="1"/>
              <a:t>recordar</a:t>
            </a:r>
            <a:r>
              <a:rPr lang="fr-FR" baseline="0" dirty="0"/>
              <a:t> los </a:t>
            </a:r>
            <a:r>
              <a:rPr lang="fr-FR" baseline="0" dirty="0" err="1"/>
              <a:t>pilares</a:t>
            </a:r>
            <a:r>
              <a:rPr lang="fr-FR" baseline="0" dirty="0"/>
              <a:t> de la </a:t>
            </a:r>
            <a:r>
              <a:rPr lang="fr-FR" baseline="0" dirty="0" err="1"/>
              <a:t>directiva</a:t>
            </a:r>
            <a:r>
              <a:rPr lang="fr-FR" baseline="0" dirty="0"/>
              <a:t> </a:t>
            </a:r>
            <a:r>
              <a:rPr lang="fr-FR" baseline="0" dirty="0" err="1"/>
              <a:t>europea</a:t>
            </a:r>
            <a:r>
              <a:rPr lang="fr-FR" baseline="0" dirty="0"/>
              <a:t> </a:t>
            </a:r>
            <a:r>
              <a:rPr lang="fr-FR" baseline="0" dirty="0" err="1"/>
              <a:t>vinculada</a:t>
            </a:r>
            <a:r>
              <a:rPr lang="fr-FR" baseline="0" dirty="0"/>
              <a:t> a la </a:t>
            </a:r>
            <a:r>
              <a:rPr lang="fr-FR" baseline="0" dirty="0" err="1"/>
              <a:t>edificacion</a:t>
            </a:r>
            <a:endParaRPr lang="fr-FR" baseline="0" dirty="0"/>
          </a:p>
          <a:p>
            <a:endParaRPr lang="fr-FR" baseline="0" dirty="0"/>
          </a:p>
          <a:p>
            <a:pPr marL="285726" indent="-285726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PNEC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(2021-2030) a finales de 2019 </a:t>
            </a:r>
          </a:p>
          <a:p>
            <a:pPr marL="285726" indent="-285726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Estrategias</a:t>
            </a:r>
            <a:r>
              <a:rPr lang="fr-FR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fr-FR" dirty="0" err="1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renovacion</a:t>
            </a:r>
            <a:r>
              <a:rPr lang="fr-FR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largo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plazo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N-ZEB:</a:t>
            </a:r>
            <a:r>
              <a:rPr lang="fr-FR" baseline="0" dirty="0"/>
              <a:t> que </a:t>
            </a:r>
            <a:r>
              <a:rPr lang="fr-FR" baseline="0" dirty="0" err="1"/>
              <a:t>definicion</a:t>
            </a:r>
            <a:r>
              <a:rPr lang="fr-FR" baseline="0" dirty="0"/>
              <a:t> en </a:t>
            </a:r>
            <a:r>
              <a:rPr lang="fr-FR" baseline="0" dirty="0" err="1"/>
              <a:t>Espana</a:t>
            </a:r>
            <a:r>
              <a:rPr lang="fr-FR" baseline="0" dirty="0"/>
              <a:t>?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25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449566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Long-</a:t>
            </a:r>
            <a:r>
              <a:rPr lang="fr-FR" dirty="0" err="1"/>
              <a:t>term</a:t>
            </a:r>
            <a:r>
              <a:rPr lang="fr-FR" dirty="0"/>
              <a:t> roadmaps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submitted</a:t>
            </a:r>
            <a:r>
              <a:rPr lang="fr-FR" dirty="0"/>
              <a:t> 20 March</a:t>
            </a:r>
          </a:p>
          <a:p>
            <a:endParaRPr lang="fr-FR" dirty="0"/>
          </a:p>
          <a:p>
            <a:r>
              <a:rPr lang="fr-FR" dirty="0"/>
              <a:t>EPBD</a:t>
            </a:r>
          </a:p>
          <a:p>
            <a:endParaRPr lang="fr-FR" dirty="0"/>
          </a:p>
          <a:p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partir del 2021, tanto las nuevas edificaciones como las rehabilitadas, no solamente tienen que ser de alta eficiencia energética, sino que además deben incorporar fuentes de energía renovables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(aerogeneradores, paneles fotovoltaicos, térmicos…).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Otras cuestiones señaladas en esta Directiva son: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definen los “sistemas de automatización y control de edificios”.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 una estrategia para fomentar la renovación del parque inmobiliario europeo con el objetivo de que sea de alta eficiencia energética antes de 2050.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Establece un régimen voluntario para la clasificación del grado de preparación para aplicaciones inteligentes de los edificios, con la definición de un indicador y una metodología para calcularlo.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Fija un umbral de 70 kW en la potencia nominal útil para las instalaciones de Calefacción y de Aire Acondicionado (en sus anexos).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EPBD determina el consumo de energía primaria en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/(m2.a), como indicador numérico para los requisitos mínimos de eficiencia energética, así como otros indicadores numéricos adicionales del consumo de energía primaria renovable, no renovable y total, y de emisiones de gases de efecto invernadero en kg de CO2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/(m2.a).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nueva actualización incentivará la lucha contra la pobreza energética y pretende incentiva la financiación pública para la renovación de edificios y los certificados de rendimiento energético.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 su Artículo 4 relativo a la Renovación de Edificios de la Directiva 2012/27/UE (EED).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España debe de trasponer la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directiva 2018/844 a la legislación nacional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marzo del 2020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 cual resulta complicado, porque nuestro país se encuentra muy retrasado respecto a las exigencias de la Unión Europea y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todavía no se ha aprobado una definición exhaustiva para los edificios de bajo consumo de energía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Aunque no existe una definición compartida de lo que son los edificios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nZEB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Europa. La directiva europea pone el marco, pero es responsabilidad de cada país definir los parámetros sobre qué es un edificios ECCN.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26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66251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626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 que</a:t>
            </a:r>
            <a:r>
              <a:rPr lang="fr-FR" baseline="0" dirty="0"/>
              <a:t> </a:t>
            </a:r>
            <a:r>
              <a:rPr lang="fr-FR" baseline="0" dirty="0" err="1"/>
              <a:t>esta</a:t>
            </a:r>
            <a:r>
              <a:rPr lang="fr-FR" baseline="0" dirty="0"/>
              <a:t> </a:t>
            </a:r>
            <a:r>
              <a:rPr lang="fr-FR" baseline="0" dirty="0" err="1"/>
              <a:t>pasando</a:t>
            </a:r>
            <a:r>
              <a:rPr lang="fr-FR" baseline="0" dirty="0"/>
              <a:t> </a:t>
            </a:r>
            <a:r>
              <a:rPr lang="fr-FR" baseline="0" dirty="0" err="1"/>
              <a:t>actualmente</a:t>
            </a:r>
            <a:r>
              <a:rPr lang="fr-FR" baseline="0" dirty="0"/>
              <a:t> en Europa nos </a:t>
            </a:r>
            <a:r>
              <a:rPr lang="fr-FR" baseline="0" dirty="0" err="1"/>
              <a:t>indica</a:t>
            </a:r>
            <a:r>
              <a:rPr lang="fr-FR" baseline="0" dirty="0"/>
              <a:t> </a:t>
            </a:r>
            <a:r>
              <a:rPr lang="fr-FR" baseline="0" dirty="0" err="1"/>
              <a:t>claramente</a:t>
            </a:r>
            <a:r>
              <a:rPr lang="fr-FR" baseline="0" dirty="0"/>
              <a:t> que </a:t>
            </a:r>
            <a:r>
              <a:rPr lang="fr-FR" baseline="0" dirty="0" err="1"/>
              <a:t>hay</a:t>
            </a:r>
            <a:r>
              <a:rPr lang="fr-FR" baseline="0" dirty="0"/>
              <a:t> un </a:t>
            </a:r>
            <a:r>
              <a:rPr lang="fr-FR" baseline="0" dirty="0" err="1"/>
              <a:t>vacio</a:t>
            </a:r>
            <a:r>
              <a:rPr lang="fr-FR" baseline="0" dirty="0"/>
              <a:t>, </a:t>
            </a:r>
            <a:r>
              <a:rPr lang="fr-FR" baseline="0" dirty="0" err="1"/>
              <a:t>una</a:t>
            </a:r>
            <a:r>
              <a:rPr lang="fr-FR" baseline="0" dirty="0"/>
              <a:t> </a:t>
            </a:r>
            <a:r>
              <a:rPr lang="fr-FR" baseline="0" dirty="0" err="1"/>
              <a:t>desconexion</a:t>
            </a:r>
            <a:r>
              <a:rPr lang="fr-FR" baseline="0" dirty="0"/>
              <a:t> entre </a:t>
            </a:r>
            <a:r>
              <a:rPr lang="fr-FR" baseline="0" dirty="0" err="1"/>
              <a:t>diferentes</a:t>
            </a:r>
            <a:r>
              <a:rPr lang="fr-FR" baseline="0" dirty="0"/>
              <a:t> </a:t>
            </a:r>
            <a:r>
              <a:rPr lang="fr-FR" baseline="0" dirty="0" err="1"/>
              <a:t>niveles</a:t>
            </a:r>
            <a:r>
              <a:rPr lang="fr-FR" baseline="0" dirty="0"/>
              <a:t> </a:t>
            </a:r>
            <a:r>
              <a:rPr lang="fr-FR" baseline="0" dirty="0" err="1"/>
              <a:t>politicos</a:t>
            </a:r>
            <a:r>
              <a:rPr lang="fr-FR" baseline="0" dirty="0"/>
              <a:t>/de </a:t>
            </a:r>
            <a:r>
              <a:rPr lang="fr-FR" baseline="0" dirty="0" err="1"/>
              <a:t>gobernanza</a:t>
            </a:r>
            <a:r>
              <a:rPr lang="fr-FR" baseline="0" dirty="0"/>
              <a:t>.</a:t>
            </a:r>
          </a:p>
          <a:p>
            <a:r>
              <a:rPr lang="fr-FR" dirty="0" err="1"/>
              <a:t>Falta</a:t>
            </a:r>
            <a:r>
              <a:rPr lang="fr-FR" dirty="0"/>
              <a:t> de </a:t>
            </a:r>
            <a:r>
              <a:rPr lang="fr-FR" dirty="0" err="1"/>
              <a:t>escucha</a:t>
            </a:r>
            <a:endParaRPr lang="fr-FR" dirty="0"/>
          </a:p>
          <a:p>
            <a:r>
              <a:rPr lang="fr-FR" dirty="0" err="1"/>
              <a:t>Mobilizacio</a:t>
            </a:r>
            <a:r>
              <a:rPr lang="fr-FR" dirty="0"/>
              <a:t> positiva</a:t>
            </a:r>
            <a:r>
              <a:rPr lang="fr-FR" baseline="0" dirty="0"/>
              <a:t> </a:t>
            </a:r>
            <a:r>
              <a:rPr lang="fr-FR" baseline="0" dirty="0" err="1"/>
              <a:t>como</a:t>
            </a:r>
            <a:r>
              <a:rPr lang="fr-FR" baseline="0" dirty="0"/>
              <a:t> los Fridays for future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48666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Injusticias</a:t>
            </a:r>
            <a:r>
              <a:rPr lang="fr-FR" dirty="0"/>
              <a:t>, </a:t>
            </a:r>
            <a:r>
              <a:rPr lang="fr-FR" dirty="0" err="1"/>
              <a:t>desempleos</a:t>
            </a:r>
            <a:r>
              <a:rPr lang="fr-FR" dirty="0"/>
              <a:t>, </a:t>
            </a:r>
            <a:r>
              <a:rPr lang="fr-FR" dirty="0" err="1"/>
              <a:t>gastos</a:t>
            </a:r>
            <a:r>
              <a:rPr lang="fr-FR" dirty="0"/>
              <a:t> </a:t>
            </a:r>
            <a:r>
              <a:rPr lang="fr-FR" dirty="0" err="1"/>
              <a:t>excesivos</a:t>
            </a:r>
            <a:r>
              <a:rPr lang="fr-FR" dirty="0"/>
              <a:t> y </a:t>
            </a:r>
            <a:r>
              <a:rPr lang="fr-FR" dirty="0" err="1"/>
              <a:t>incluido</a:t>
            </a:r>
            <a:r>
              <a:rPr lang="fr-FR" dirty="0"/>
              <a:t> </a:t>
            </a:r>
            <a:r>
              <a:rPr lang="fr-FR" dirty="0" err="1"/>
              <a:t>vinculados</a:t>
            </a:r>
            <a:r>
              <a:rPr lang="fr-FR" dirty="0"/>
              <a:t> a </a:t>
            </a:r>
            <a:r>
              <a:rPr lang="fr-FR" baseline="0" dirty="0"/>
              <a:t>la </a:t>
            </a:r>
            <a:r>
              <a:rPr lang="fr-FR" baseline="0" dirty="0" err="1"/>
              <a:t>residencia</a:t>
            </a:r>
            <a:r>
              <a:rPr lang="fr-FR" baseline="0" dirty="0"/>
              <a:t> con </a:t>
            </a:r>
            <a:r>
              <a:rPr lang="fr-FR" baseline="0" dirty="0" err="1"/>
              <a:t>luz</a:t>
            </a:r>
            <a:r>
              <a:rPr lang="fr-FR" baseline="0" dirty="0"/>
              <a:t>, </a:t>
            </a:r>
            <a:r>
              <a:rPr lang="fr-FR" baseline="0" dirty="0" err="1"/>
              <a:t>calefaccion</a:t>
            </a:r>
            <a:r>
              <a:rPr lang="fr-FR" baseline="0" dirty="0"/>
              <a:t>/aire </a:t>
            </a:r>
            <a:r>
              <a:rPr lang="fr-FR" baseline="0" dirty="0" err="1"/>
              <a:t>condicionado</a:t>
            </a:r>
            <a:r>
              <a:rPr lang="fr-FR" baseline="0" dirty="0"/>
              <a:t> y </a:t>
            </a:r>
            <a:r>
              <a:rPr lang="fr-FR" baseline="0" dirty="0" err="1"/>
              <a:t>movilidad</a:t>
            </a:r>
            <a:r>
              <a:rPr lang="fr-FR" baseline="0" dirty="0"/>
              <a:t> – y </a:t>
            </a:r>
            <a:r>
              <a:rPr lang="fr-FR" baseline="0" dirty="0" err="1"/>
              <a:t>sabemos</a:t>
            </a:r>
            <a:r>
              <a:rPr lang="fr-FR" baseline="0" dirty="0"/>
              <a:t> que la </a:t>
            </a:r>
            <a:r>
              <a:rPr lang="fr-FR" baseline="0" dirty="0" err="1"/>
              <a:t>transicion</a:t>
            </a:r>
            <a:r>
              <a:rPr lang="fr-FR" baseline="0" dirty="0"/>
              <a:t> </a:t>
            </a:r>
            <a:r>
              <a:rPr lang="fr-FR" baseline="0" dirty="0" err="1"/>
              <a:t>energetica</a:t>
            </a:r>
            <a:r>
              <a:rPr lang="fr-FR" baseline="0" dirty="0"/>
              <a:t> es </a:t>
            </a:r>
            <a:r>
              <a:rPr lang="fr-FR" baseline="0" dirty="0" err="1"/>
              <a:t>una</a:t>
            </a:r>
            <a:r>
              <a:rPr lang="fr-FR" baseline="0" dirty="0"/>
              <a:t> </a:t>
            </a:r>
            <a:r>
              <a:rPr lang="fr-FR" baseline="0" dirty="0" err="1"/>
              <a:t>oportunidad</a:t>
            </a:r>
            <a:r>
              <a:rPr lang="fr-FR" baseline="0" dirty="0"/>
              <a:t> </a:t>
            </a:r>
            <a:r>
              <a:rPr lang="fr-FR" baseline="0" dirty="0" err="1"/>
              <a:t>maravillosa</a:t>
            </a:r>
            <a:r>
              <a:rPr lang="fr-FR" baseline="0" dirty="0"/>
              <a:t> para </a:t>
            </a:r>
            <a:r>
              <a:rPr lang="fr-FR" baseline="0" dirty="0" err="1"/>
              <a:t>solucionar</a:t>
            </a:r>
            <a:r>
              <a:rPr lang="fr-FR" baseline="0" dirty="0"/>
              <a:t> </a:t>
            </a:r>
            <a:r>
              <a:rPr lang="fr-FR" baseline="0" dirty="0" err="1"/>
              <a:t>estos</a:t>
            </a:r>
            <a:r>
              <a:rPr lang="fr-FR" baseline="0" dirty="0"/>
              <a:t> </a:t>
            </a:r>
            <a:r>
              <a:rPr lang="fr-FR" baseline="0" dirty="0" err="1"/>
              <a:t>problemas</a:t>
            </a:r>
            <a:r>
              <a:rPr lang="fr-FR" baseline="0" dirty="0"/>
              <a:t>: </a:t>
            </a:r>
            <a:r>
              <a:rPr lang="fr-FR" baseline="0" dirty="0" err="1"/>
              <a:t>rehabilitacion</a:t>
            </a:r>
            <a:r>
              <a:rPr lang="fr-FR" baseline="0" dirty="0"/>
              <a:t> de </a:t>
            </a:r>
            <a:r>
              <a:rPr lang="fr-FR" baseline="0" dirty="0" err="1"/>
              <a:t>edificios</a:t>
            </a:r>
            <a:r>
              <a:rPr lang="fr-FR" baseline="0" dirty="0"/>
              <a:t> = </a:t>
            </a:r>
            <a:r>
              <a:rPr lang="fr-FR" baseline="0" dirty="0" err="1"/>
              <a:t>creacion</a:t>
            </a:r>
            <a:r>
              <a:rPr lang="fr-FR" baseline="0" dirty="0"/>
              <a:t> de </a:t>
            </a:r>
            <a:r>
              <a:rPr lang="fr-FR" baseline="0" dirty="0" err="1"/>
              <a:t>empleos</a:t>
            </a:r>
            <a:r>
              <a:rPr lang="fr-FR" baseline="0" dirty="0"/>
              <a:t>, </a:t>
            </a:r>
            <a:r>
              <a:rPr lang="fr-FR" baseline="0" dirty="0" err="1"/>
              <a:t>reduccion</a:t>
            </a:r>
            <a:r>
              <a:rPr lang="fr-FR" baseline="0" dirty="0"/>
              <a:t> de </a:t>
            </a:r>
            <a:r>
              <a:rPr lang="fr-FR" baseline="0" dirty="0" err="1"/>
              <a:t>gastos</a:t>
            </a:r>
            <a:r>
              <a:rPr lang="fr-FR" baseline="0" dirty="0"/>
              <a:t> en </a:t>
            </a:r>
            <a:r>
              <a:rPr lang="fr-FR" baseline="0" dirty="0" err="1"/>
              <a:t>hogares</a:t>
            </a:r>
            <a:r>
              <a:rPr lang="fr-FR" baseline="0" dirty="0"/>
              <a:t> (o </a:t>
            </a:r>
            <a:r>
              <a:rPr lang="fr-FR" baseline="0" dirty="0" err="1"/>
              <a:t>gastos</a:t>
            </a:r>
            <a:r>
              <a:rPr lang="fr-FR" baseline="0" dirty="0"/>
              <a:t> </a:t>
            </a:r>
            <a:r>
              <a:rPr lang="fr-FR" baseline="0" dirty="0" err="1"/>
              <a:t>publicos</a:t>
            </a:r>
            <a:r>
              <a:rPr lang="fr-FR" baseline="0" dirty="0"/>
              <a:t> </a:t>
            </a:r>
            <a:r>
              <a:rPr lang="fr-FR" baseline="0" dirty="0" err="1"/>
              <a:t>cuando</a:t>
            </a:r>
            <a:r>
              <a:rPr lang="fr-FR" baseline="0" dirty="0"/>
              <a:t> </a:t>
            </a:r>
            <a:r>
              <a:rPr lang="fr-FR" baseline="0" dirty="0" err="1"/>
              <a:t>hablamos</a:t>
            </a:r>
            <a:r>
              <a:rPr lang="fr-FR" baseline="0" dirty="0"/>
              <a:t> de </a:t>
            </a:r>
            <a:r>
              <a:rPr lang="fr-FR" baseline="0" dirty="0" err="1"/>
              <a:t>edificios</a:t>
            </a:r>
            <a:r>
              <a:rPr lang="fr-FR" baseline="0" dirty="0"/>
              <a:t> </a:t>
            </a:r>
            <a:r>
              <a:rPr lang="fr-FR" baseline="0" dirty="0" err="1"/>
              <a:t>publicos</a:t>
            </a:r>
            <a:r>
              <a:rPr lang="fr-FR" baseline="0" dirty="0"/>
              <a:t>), etc.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43503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Mobilizacion</a:t>
            </a:r>
            <a:r>
              <a:rPr lang="fr-FR" dirty="0"/>
              <a:t> </a:t>
            </a:r>
            <a:r>
              <a:rPr lang="fr-FR" dirty="0" err="1"/>
              <a:t>negativa</a:t>
            </a:r>
            <a:r>
              <a:rPr lang="fr-FR" dirty="0"/>
              <a:t> que </a:t>
            </a:r>
            <a:r>
              <a:rPr lang="fr-FR" dirty="0" err="1"/>
              <a:t>esta</a:t>
            </a:r>
            <a:r>
              <a:rPr lang="fr-FR" dirty="0"/>
              <a:t> </a:t>
            </a:r>
            <a:r>
              <a:rPr lang="fr-FR" dirty="0" err="1"/>
              <a:t>ponienda</a:t>
            </a:r>
            <a:r>
              <a:rPr lang="fr-FR" dirty="0"/>
              <a:t> al </a:t>
            </a:r>
            <a:r>
              <a:rPr lang="fr-FR" dirty="0" err="1"/>
              <a:t>riesgo</a:t>
            </a:r>
            <a:r>
              <a:rPr lang="fr-FR" baseline="0" dirty="0"/>
              <a:t> la </a:t>
            </a:r>
            <a:r>
              <a:rPr lang="fr-FR" baseline="0" dirty="0" err="1"/>
              <a:t>cohesion</a:t>
            </a:r>
            <a:r>
              <a:rPr lang="fr-FR" baseline="0" dirty="0"/>
              <a:t> de la Union </a:t>
            </a:r>
            <a:r>
              <a:rPr lang="fr-FR" baseline="0" dirty="0" err="1"/>
              <a:t>europea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5479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</a:t>
            </a:r>
            <a:r>
              <a:rPr lang="fr-FR" dirty="0" err="1"/>
              <a:t>Espana</a:t>
            </a:r>
            <a:r>
              <a:rPr lang="fr-FR" baseline="0" dirty="0"/>
              <a:t> el </a:t>
            </a:r>
            <a:r>
              <a:rPr lang="fr-FR" baseline="0" dirty="0" err="1"/>
              <a:t>Pacto</a:t>
            </a:r>
            <a:r>
              <a:rPr lang="fr-FR" baseline="0" dirty="0"/>
              <a:t> de Alcaldes </a:t>
            </a:r>
            <a:r>
              <a:rPr lang="fr-FR" baseline="0" dirty="0" err="1"/>
              <a:t>esta</a:t>
            </a:r>
            <a:r>
              <a:rPr lang="fr-FR" baseline="0" dirty="0"/>
              <a:t> </a:t>
            </a:r>
            <a:r>
              <a:rPr lang="fr-FR" baseline="0" dirty="0" err="1"/>
              <a:t>muy</a:t>
            </a:r>
            <a:r>
              <a:rPr lang="fr-FR" baseline="0" dirty="0"/>
              <a:t> </a:t>
            </a:r>
            <a:r>
              <a:rPr lang="fr-FR" baseline="0" dirty="0" err="1"/>
              <a:t>consolidado</a:t>
            </a:r>
            <a:r>
              <a:rPr lang="fr-FR" baseline="0" dirty="0"/>
              <a:t>, con ayuntamientos, </a:t>
            </a:r>
            <a:r>
              <a:rPr lang="fr-FR" baseline="0" dirty="0" err="1"/>
              <a:t>provincias</a:t>
            </a:r>
            <a:r>
              <a:rPr lang="fr-FR" baseline="0" dirty="0"/>
              <a:t> y </a:t>
            </a:r>
            <a:r>
              <a:rPr lang="fr-FR" baseline="0" dirty="0" err="1"/>
              <a:t>comunidades</a:t>
            </a:r>
            <a:r>
              <a:rPr lang="fr-FR" baseline="0" dirty="0"/>
              <a:t> </a:t>
            </a:r>
            <a:r>
              <a:rPr lang="fr-FR" baseline="0" dirty="0" err="1"/>
              <a:t>autonomas</a:t>
            </a:r>
            <a:r>
              <a:rPr lang="fr-FR" baseline="0" dirty="0"/>
              <a:t> </a:t>
            </a:r>
            <a:r>
              <a:rPr lang="fr-FR" baseline="0" dirty="0" err="1"/>
              <a:t>inovlucradas</a:t>
            </a:r>
            <a:r>
              <a:rPr lang="fr-FR" baseline="0" dirty="0"/>
              <a:t>.</a:t>
            </a:r>
          </a:p>
          <a:p>
            <a:r>
              <a:rPr lang="fr-FR" baseline="0" dirty="0" err="1"/>
              <a:t>Tenemos</a:t>
            </a:r>
            <a:r>
              <a:rPr lang="fr-FR" baseline="0" dirty="0"/>
              <a:t> que </a:t>
            </a:r>
            <a:r>
              <a:rPr lang="fr-FR" baseline="0" dirty="0" err="1"/>
              <a:t>aprovechar</a:t>
            </a:r>
            <a:r>
              <a:rPr lang="fr-FR" baseline="0" dirty="0"/>
              <a:t> </a:t>
            </a:r>
            <a:r>
              <a:rPr lang="fr-FR" baseline="0" dirty="0" err="1"/>
              <a:t>del</a:t>
            </a:r>
            <a:r>
              <a:rPr lang="fr-FR" baseline="0" dirty="0"/>
              <a:t> </a:t>
            </a:r>
            <a:r>
              <a:rPr lang="fr-FR" baseline="0" dirty="0" err="1"/>
              <a:t>trabajo</a:t>
            </a:r>
            <a:r>
              <a:rPr lang="fr-FR" baseline="0" dirty="0"/>
              <a:t> </a:t>
            </a:r>
            <a:r>
              <a:rPr lang="fr-FR" baseline="0" dirty="0" err="1"/>
              <a:t>realizado</a:t>
            </a:r>
            <a:r>
              <a:rPr lang="fr-FR" baseline="0" dirty="0"/>
              <a:t> </a:t>
            </a:r>
            <a:r>
              <a:rPr lang="fr-FR" baseline="0" dirty="0" err="1"/>
              <a:t>por</a:t>
            </a:r>
            <a:r>
              <a:rPr lang="fr-FR" baseline="0" dirty="0"/>
              <a:t> </a:t>
            </a:r>
            <a:r>
              <a:rPr lang="fr-FR" baseline="0" dirty="0" err="1"/>
              <a:t>esta</a:t>
            </a:r>
            <a:r>
              <a:rPr lang="fr-FR" baseline="0" dirty="0"/>
              <a:t> </a:t>
            </a:r>
            <a:r>
              <a:rPr lang="fr-FR" baseline="0" dirty="0" err="1"/>
              <a:t>iniciativa</a:t>
            </a:r>
            <a:r>
              <a:rPr lang="fr-FR" baseline="0" dirty="0"/>
              <a:t> en las </a:t>
            </a:r>
            <a:r>
              <a:rPr lang="fr-FR" baseline="0" dirty="0" err="1"/>
              <a:t>politicas</a:t>
            </a:r>
            <a:r>
              <a:rPr lang="fr-FR" baseline="0" dirty="0"/>
              <a:t> </a:t>
            </a:r>
            <a:r>
              <a:rPr lang="fr-FR" baseline="0" dirty="0" err="1"/>
              <a:t>regionales</a:t>
            </a:r>
            <a:r>
              <a:rPr lang="fr-FR" baseline="0" dirty="0"/>
              <a:t> y </a:t>
            </a:r>
            <a:r>
              <a:rPr lang="fr-FR" baseline="0" dirty="0" err="1"/>
              <a:t>nacionales</a:t>
            </a:r>
            <a:r>
              <a:rPr lang="fr-FR" baseline="0" dirty="0"/>
              <a:t>.</a:t>
            </a:r>
          </a:p>
          <a:p>
            <a:endParaRPr lang="fr-FR" baseline="0" dirty="0"/>
          </a:p>
          <a:p>
            <a:r>
              <a:rPr lang="en-IE" sz="1600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Nuestra</a:t>
            </a:r>
            <a:r>
              <a:rPr lang="en-IE" sz="1600" b="1" dirty="0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E" sz="1600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herramienta</a:t>
            </a:r>
            <a:r>
              <a:rPr lang="en-IE" sz="1600" b="1" dirty="0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dialogo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confianza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entre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lideres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locales y las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instituciones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nacionales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europeas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accelerar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transicion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energetica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I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Europa.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71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6"/>
            <a:r>
              <a:rPr lang="en-US" b="1" dirty="0">
                <a:hlinkClick r:id="rId3"/>
              </a:rPr>
              <a:t>Climate-mainstreaming municipal budget - Summary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January 2019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"Taking from a fossil fuel economy to reinvest in local sustainable communities"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How can local authorities align their finances with a 2°C scenario ? 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This guidebook contains a collection of case studies, best practices and tools that can help local authorities align their spending and investments with the Paris Agreement objective of limiting global warming well below 2°C, by fully integrating energy and climate issues into their budgetary and financial planning.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3959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6"/>
            <a:r>
              <a:rPr lang="fr-FR" b="1" dirty="0" err="1"/>
              <a:t>Supporting</a:t>
            </a:r>
            <a:r>
              <a:rPr lang="fr-FR" b="1" dirty="0"/>
              <a:t> </a:t>
            </a:r>
            <a:r>
              <a:rPr lang="fr-FR" b="1" dirty="0" err="1"/>
              <a:t>citizen</a:t>
            </a:r>
            <a:r>
              <a:rPr lang="fr-FR" b="1" dirty="0"/>
              <a:t> initiatives</a:t>
            </a:r>
          </a:p>
          <a:p>
            <a:pPr defTabSz="914326"/>
            <a:r>
              <a:rPr lang="fr-FR" dirty="0" err="1"/>
              <a:t>Participatory</a:t>
            </a:r>
            <a:r>
              <a:rPr lang="fr-FR" dirty="0"/>
              <a:t> budgets etc.</a:t>
            </a:r>
            <a:r>
              <a:rPr lang="en-US" b="1" dirty="0"/>
              <a:t> </a:t>
            </a:r>
          </a:p>
          <a:p>
            <a:pPr defTabSz="914326"/>
            <a:r>
              <a:rPr lang="en-US" b="1" dirty="0"/>
              <a:t>Independent citizen councils</a:t>
            </a:r>
            <a:r>
              <a:rPr lang="en-US" dirty="0"/>
              <a:t>: Groups of citizens composed of up to 20 volunteers and 20 randomly selected residents. Their objective is to initiate economic projects, co-host public debate, and drive solidary actions. They can submit open questions to the city government at city council meetings.</a:t>
            </a:r>
          </a:p>
          <a:p>
            <a:pPr defTabSz="914326"/>
            <a:r>
              <a:rPr lang="en-US" b="1" dirty="0"/>
              <a:t>Citizen petitioning and voting</a:t>
            </a:r>
            <a:r>
              <a:rPr lang="en-US" dirty="0"/>
              <a:t>: The ability for Grenoble residents to petition the City Council. If a petition gathers over 2.000 signatures, it must be debated upon. Any petition that is dismissed by the Mayor must be brought to the attention of citizens during a citizen vote held at least once a year. If such a petition receives over 20,000 votes, it must be implemented.</a:t>
            </a:r>
          </a:p>
          <a:p>
            <a:pPr defTabSz="914326"/>
            <a:endParaRPr lang="en-US" dirty="0"/>
          </a:p>
          <a:p>
            <a:pPr defTabSz="914326"/>
            <a:endParaRPr lang="fr-FR" dirty="0"/>
          </a:p>
          <a:p>
            <a:pPr defTabSz="914326"/>
            <a:r>
              <a:rPr lang="en-US" b="1" dirty="0"/>
              <a:t>Involving citizens in municipal initiatives</a:t>
            </a:r>
          </a:p>
          <a:p>
            <a:r>
              <a:rPr lang="en-US" dirty="0"/>
              <a:t>In 2016, it launched a platform called “</a:t>
            </a:r>
            <a:r>
              <a:rPr lang="en-US" dirty="0">
                <a:hlinkClick r:id="rId3"/>
              </a:rPr>
              <a:t>Grenoble, </a:t>
            </a:r>
            <a:r>
              <a:rPr lang="en-US" dirty="0" err="1">
                <a:hlinkClick r:id="rId3"/>
              </a:rPr>
              <a:t>ville</a:t>
            </a:r>
            <a:r>
              <a:rPr lang="en-US" dirty="0">
                <a:hlinkClick r:id="rId3"/>
              </a:rPr>
              <a:t> de </a:t>
            </a:r>
            <a:r>
              <a:rPr lang="en-US" dirty="0" err="1">
                <a:hlinkClick r:id="rId3"/>
              </a:rPr>
              <a:t>demain</a:t>
            </a:r>
            <a:r>
              <a:rPr lang="en-US" dirty="0"/>
              <a:t>” (Grenoble, city of tomorrow).</a:t>
            </a:r>
            <a:br>
              <a:rPr lang="en-US" dirty="0"/>
            </a:br>
            <a:r>
              <a:rPr lang="en-US" dirty="0"/>
              <a:t>This platform is evidence of a real will to test new methods and develop new practices. 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1484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fr-FR" noProof="0" smtClean="0"/>
              <a:t>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3569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au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ciel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pic>
        <p:nvPicPr>
          <p:cNvPr id="6" name="eau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au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 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 1"/>
          <p:cNvSpPr>
            <a:spLocks noGrp="1"/>
          </p:cNvSpPr>
          <p:nvPr>
            <p:ph type="ctrTitle" hasCustomPrompt="1"/>
          </p:nvPr>
        </p:nvSpPr>
        <p:spPr>
          <a:xfrm>
            <a:off x="1305872" y="1309047"/>
            <a:ext cx="9602789" cy="2667000"/>
          </a:xfrm>
        </p:spPr>
        <p:txBody>
          <a:bodyPr rtlCol="0" anchor="b">
            <a:noAutofit/>
          </a:bodyPr>
          <a:lstStyle>
            <a:lvl1pPr algn="ctr" rtl="0">
              <a:defRPr sz="6000"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Sous-titre 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r-FR" noProof="0"/>
              <a:t>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1BC880-3F75-47D6-834D-5D37D56C2106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274638"/>
            <a:ext cx="2628900" cy="54403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D5B5B3-E29A-4F25-97AF-2305BC408517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CAC4D07-8858-4696-9E80-8CC1AD5021BC}" type="datetimeFigureOut">
              <a:rPr lang="fr-FR" smtClean="0"/>
              <a:t>09/04/2019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7D18-D4F3-45BA-84E7-190D89B04D3E}" type="slidenum">
              <a:rPr lang="fr-FR" smtClean="0"/>
              <a:t>‹Nº›</a:t>
            </a:fld>
            <a:endParaRPr lang="fr-FR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64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91DEAA-409B-49F4-B2B9-2A8B267D9D5E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798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57039C-833C-4AD1-8B8F-C2806F2EEA28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‹Nº›</a:t>
            </a:fld>
            <a:endParaRPr lang="fr-FR" noProof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006971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BDB1787-87B8-4A67-BF57-350B14A7EA35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430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267729-38BF-46F1-A56E-82CC8EC2022B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7037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57039C-833C-4AD1-8B8F-C2806F2EEA28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pPr rtl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2287721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3772F6-4139-455B-AE97-FC0BB3E87AE5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2701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F27E480-657E-488A-B541-F97122977A6A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81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91DEAA-409B-49F4-B2B9-2A8B267D9D5E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46DEA04-0764-4B96-83BF-28BB441A38B9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‹Nº›</a:t>
            </a:fld>
            <a:endParaRPr lang="fr-FR" noProof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56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21BC880-3F75-47D6-834D-5D37D56C2106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385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1D5B5B3-E29A-4F25-97AF-2305BC408517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‹Nº›</a:t>
            </a:fld>
            <a:endParaRPr lang="fr-FR" noProof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0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el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93813" y="1309047"/>
            <a:ext cx="9601252" cy="2667000"/>
          </a:xfrm>
        </p:spPr>
        <p:txBody>
          <a:bodyPr rtlCol="0" anchor="b">
            <a:normAutofit/>
          </a:bodyPr>
          <a:lstStyle>
            <a:lvl1pPr algn="ctr" rtl="0">
              <a:defRPr sz="6000" b="0"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B78A33-8B0E-405E-8687-CE4C46D495EA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DB1787-87B8-4A67-BF57-350B14A7EA35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 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267729-38BF-46F1-A56E-82CC8EC2022B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E5DDE4-2EAA-4E42-B310-10C82BE0789E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el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fr-FR" noProof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3772F6-4139-455B-AE97-FC0BB3E87AE5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 rtl="0">
              <a:defRPr sz="3200" b="0"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27E480-657E-488A-B541-F97122977A6A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6DEA04-0764-4B96-83BF-28BB441A38B9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el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fr-FR" noProof="0"/>
          </a:p>
        </p:txBody>
      </p:sp>
      <p:sp>
        <p:nvSpPr>
          <p:cNvPr id="8" name="eau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pic>
        <p:nvPicPr>
          <p:cNvPr id="9" name="eau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eau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4257039C-833C-4AD1-8B8F-C2806F2EEA28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4FAB73BC-B049-4115-A692-8D63A059BFB8}" type="slidenum">
              <a:rPr lang="fr-FR" noProof="0" smtClean="0"/>
              <a:pPr rtl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257039C-833C-4AD1-8B8F-C2806F2EEA28}" type="datetime1">
              <a:rPr lang="fr-FR" noProof="0" smtClean="0"/>
              <a:t>09/04/2019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fr-FR" noProof="0" smtClean="0"/>
              <a:pPr rtl="0"/>
              <a:t>‹Nº›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62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mailto:Miriam.eisermann@energy-cities.e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energy-cities.eu/accelerating-condominium-energy-retrofitting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jpeg"/><Relationship Id="rId5" Type="http://schemas.openxmlformats.org/officeDocument/2006/relationships/hyperlink" Target="https://efficient-buildings.interreg-med.eu/" TargetMode="Externa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fficient-buildings.interreg-med.e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0"/>
            <a:ext cx="12192000" cy="5073041"/>
          </a:xfrm>
          <a:prstGeom prst="rect">
            <a:avLst/>
          </a:prstGeom>
          <a:blipFill dpi="0" rotWithShape="1">
            <a:blip r:embed="rId3">
              <a:alphaModFix amt="33000"/>
            </a:blip>
            <a:srcRect/>
            <a:stretch>
              <a:fillRect t="-28583" b="-6601"/>
            </a:stretch>
          </a:blip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fr-FR" altLang="es-ES_tradn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8609213" y="5029200"/>
            <a:ext cx="3518263" cy="1393978"/>
          </a:xfrm>
        </p:spPr>
        <p:txBody>
          <a:bodyPr rtlCol="0">
            <a:normAutofit/>
          </a:bodyPr>
          <a:lstStyle/>
          <a:p>
            <a:pPr rtl="0"/>
            <a:r>
              <a:rPr lang="fr-FR" sz="2400" dirty="0"/>
              <a:t>Miriam Eisermann</a:t>
            </a:r>
          </a:p>
          <a:p>
            <a:pPr rtl="0"/>
            <a:r>
              <a:rPr lang="fr-FR" sz="1600" dirty="0"/>
              <a:t>Communications &amp; Policy</a:t>
            </a:r>
          </a:p>
          <a:p>
            <a:pPr rtl="0"/>
            <a:r>
              <a:rPr lang="fr-FR" sz="1600" dirty="0">
                <a:hlinkClick r:id="rId4"/>
              </a:rPr>
              <a:t>Miriam.eisermann@energy-cities.eu</a:t>
            </a:r>
            <a:endParaRPr lang="fr-FR" sz="1600" dirty="0"/>
          </a:p>
          <a:p>
            <a:pPr rtl="0"/>
            <a:r>
              <a:rPr lang="fr-FR" sz="1600" dirty="0"/>
              <a:t>www.energy-cities.eu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934" y="5248032"/>
            <a:ext cx="1066182" cy="1042330"/>
          </a:xfrm>
          <a:prstGeom prst="rect">
            <a:avLst/>
          </a:prstGeom>
        </p:spPr>
      </p:pic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359878" y="1584784"/>
            <a:ext cx="9214338" cy="1859633"/>
          </a:xfrm>
          <a:solidFill>
            <a:schemeClr val="bg1"/>
          </a:solidFill>
          <a:ln>
            <a:noFill/>
          </a:ln>
          <a:effectLst>
            <a:softEdge rad="139700"/>
          </a:effectLst>
        </p:spPr>
        <p:txBody>
          <a:bodyPr rtlCol="0">
            <a:noAutofit/>
          </a:bodyPr>
          <a:lstStyle/>
          <a:p>
            <a:pPr algn="ctr" rtl="0"/>
            <a:r>
              <a:rPr lang="fr-FR" sz="4000" b="1" cap="none" dirty="0" err="1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Políticas</a:t>
            </a:r>
            <a:r>
              <a:rPr lang="fr-FR" sz="4000" b="1" cap="none" dirty="0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FR" sz="4000" b="1" cap="none" dirty="0" err="1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eficiencia</a:t>
            </a:r>
            <a:r>
              <a:rPr lang="fr-FR" sz="4000" b="1" cap="none" dirty="0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cap="none" dirty="0" err="1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energetica</a:t>
            </a:r>
            <a:r>
              <a:rPr lang="fr-FR" sz="4000" b="1" cap="none" dirty="0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fr-FR" sz="4000" b="1" cap="none" dirty="0" err="1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edificios</a:t>
            </a:r>
            <a:r>
              <a:rPr lang="fr-FR" sz="4000" b="1" cap="none" dirty="0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cap="none" dirty="0" err="1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publicos</a:t>
            </a:r>
            <a:r>
              <a:rPr lang="fr-FR" sz="4000" b="1" cap="none" dirty="0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fr-FR" sz="4000" b="1" cap="none" dirty="0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4000" b="1" cap="none" dirty="0" err="1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Vincular</a:t>
            </a:r>
            <a:r>
              <a:rPr lang="fr-FR" sz="4000" b="1" cap="none" dirty="0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Europa con el </a:t>
            </a:r>
            <a:r>
              <a:rPr lang="fr-FR" sz="4000" b="1" cap="none" dirty="0" err="1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nivel</a:t>
            </a:r>
            <a:r>
              <a:rPr lang="fr-FR" sz="4000" b="1" cap="none" dirty="0">
                <a:solidFill>
                  <a:srgbClr val="D54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local</a:t>
            </a:r>
          </a:p>
        </p:txBody>
      </p:sp>
      <p:pic>
        <p:nvPicPr>
          <p:cNvPr id="8" name="Image 7" descr="Descrizione: Interreg_EfficientBuildings_Log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" y="5259039"/>
            <a:ext cx="1508760" cy="7340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86861" y="603746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solidFill>
                  <a:srgbClr val="00468A"/>
                </a:solidFill>
                <a:latin typeface="Montserrat" panose="00000500000000000000" pitchFamily="50" charset="0"/>
                <a:ea typeface="Calibri" panose="020F0502020204030204" pitchFamily="34" charset="0"/>
              </a:rPr>
              <a:t>Project co-financed by the European Regional Development Fund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9" r="34368"/>
          <a:stretch/>
        </p:blipFill>
        <p:spPr>
          <a:xfrm>
            <a:off x="3239506" y="5145397"/>
            <a:ext cx="2432742" cy="1597735"/>
          </a:xfrm>
        </p:spPr>
      </p:pic>
      <p:sp>
        <p:nvSpPr>
          <p:cNvPr id="8" name="ZoneTexte 7"/>
          <p:cNvSpPr txBox="1"/>
          <p:nvPr/>
        </p:nvSpPr>
        <p:spPr>
          <a:xfrm>
            <a:off x="151565" y="318404"/>
            <a:ext cx="276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NEWS</a:t>
            </a:r>
          </a:p>
          <a:p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Analisis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la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actualidad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1565" y="2067051"/>
            <a:ext cx="27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Webinars</a:t>
            </a:r>
            <a:r>
              <a:rPr lang="fr-FR" b="1" dirty="0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gratuitos</a:t>
            </a:r>
            <a:endParaRPr lang="fr-FR" b="1" dirty="0">
              <a:solidFill>
                <a:srgbClr val="D24C4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1565" y="3528921"/>
            <a:ext cx="27682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Buenas</a:t>
            </a:r>
            <a:r>
              <a:rPr lang="fr-FR" b="1" dirty="0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practicas</a:t>
            </a:r>
            <a:endParaRPr lang="fr-FR" b="1" dirty="0">
              <a:solidFill>
                <a:srgbClr val="D24C4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Soluciones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municipios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edificios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movibilidad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renovables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gobernanza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52486" y="5474467"/>
            <a:ext cx="276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Entrevistas</a:t>
            </a:r>
            <a:endParaRPr lang="fr-FR" b="1" dirty="0">
              <a:solidFill>
                <a:srgbClr val="D24C4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Gente que nos inspira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809077" y="964735"/>
            <a:ext cx="23829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Reportes, </a:t>
            </a:r>
            <a:r>
              <a:rPr lang="fr-FR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estudios</a:t>
            </a:r>
            <a:endParaRPr lang="fr-FR" b="1" dirty="0">
              <a:solidFill>
                <a:srgbClr val="D24C4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Analisis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practicos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perspectivas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37" y="3840891"/>
            <a:ext cx="4055301" cy="2703534"/>
          </a:xfrm>
          <a:ln>
            <a:solidFill>
              <a:srgbClr val="D24C4B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10133031" y="3992329"/>
            <a:ext cx="18333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Conferencias</a:t>
            </a:r>
            <a:r>
              <a:rPr lang="fr-FR" b="1" dirty="0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</a:p>
          <a:p>
            <a:r>
              <a:rPr lang="fr-FR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Seminarios</a:t>
            </a:r>
            <a:r>
              <a:rPr lang="fr-FR" b="1" dirty="0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fr-FR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study</a:t>
            </a:r>
            <a:r>
              <a:rPr lang="fr-FR" b="1" dirty="0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visits</a:t>
            </a:r>
            <a:endParaRPr lang="fr-FR" b="1" dirty="0">
              <a:solidFill>
                <a:srgbClr val="D24C4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l="34174" t="15393" r="35062" b="8063"/>
          <a:stretch/>
        </p:blipFill>
        <p:spPr>
          <a:xfrm>
            <a:off x="7034440" y="202595"/>
            <a:ext cx="1736403" cy="243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/>
          <a:srcRect l="29337" t="14747" r="29760" b="11993"/>
          <a:stretch/>
        </p:blipFill>
        <p:spPr>
          <a:xfrm>
            <a:off x="7758144" y="1491630"/>
            <a:ext cx="1731389" cy="1744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Espace réservé du contenu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23976" r="48361" b="50465"/>
          <a:stretch/>
        </p:blipFill>
        <p:spPr>
          <a:xfrm>
            <a:off x="2504367" y="1823072"/>
            <a:ext cx="1803748" cy="1703540"/>
          </a:xfrm>
          <a:prstGeom prst="rect">
            <a:avLst/>
          </a:prstGeom>
        </p:spPr>
      </p:pic>
      <p:pic>
        <p:nvPicPr>
          <p:cNvPr id="19" name="Espace réservé du contenu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86"/>
          <a:stretch/>
        </p:blipFill>
        <p:spPr>
          <a:xfrm>
            <a:off x="2840715" y="225302"/>
            <a:ext cx="3706639" cy="1553956"/>
          </a:xfrm>
          <a:prstGeom prst="rect">
            <a:avLst/>
          </a:prstGeom>
        </p:spPr>
      </p:pic>
      <p:pic>
        <p:nvPicPr>
          <p:cNvPr id="20" name="Espace réservé du contenu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29" r="34368" b="23535"/>
          <a:stretch/>
        </p:blipFill>
        <p:spPr>
          <a:xfrm>
            <a:off x="2504367" y="3595002"/>
            <a:ext cx="2432742" cy="1482059"/>
          </a:xfrm>
          <a:prstGeom prst="rect">
            <a:avLst/>
          </a:prstGeom>
        </p:spPr>
      </p:pic>
      <p:pic>
        <p:nvPicPr>
          <p:cNvPr id="1026" name="Picture 2" descr="Bildergebnis fÃ¼r lobbying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50" y="2308774"/>
            <a:ext cx="2572456" cy="257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9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086" y="159331"/>
            <a:ext cx="9720072" cy="1499616"/>
          </a:xfrm>
        </p:spPr>
        <p:txBody>
          <a:bodyPr/>
          <a:lstStyle/>
          <a:p>
            <a:r>
              <a:rPr lang="fr-FR" dirty="0" err="1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NuestrAs</a:t>
            </a:r>
            <a:r>
              <a:rPr lang="fr-FR" dirty="0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MISIONES</a:t>
            </a:r>
            <a:endParaRPr lang="en-GB" dirty="0">
              <a:solidFill>
                <a:srgbClr val="13A89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60921" y="2247671"/>
            <a:ext cx="5447575" cy="39177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Resforzar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el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papel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los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municipios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 la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transicion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energetica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Cambiar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el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marco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europeo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que las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ciudades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pueden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jugar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su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papel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 la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transicion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Desarollamos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pilotos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inovar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experimentar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 las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ciudades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Aumentamos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visibilidad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los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pioneros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5" y="1377862"/>
            <a:ext cx="5213017" cy="500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Ã¼r buildings erwin wu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1" y="0"/>
            <a:ext cx="9158289" cy="686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3028950" cy="6858000"/>
          </a:xfrm>
          <a:prstGeom prst="rect">
            <a:avLst/>
          </a:prstGeom>
          <a:solidFill>
            <a:srgbClr val="7DA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28600" y="2000250"/>
            <a:ext cx="2371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  <a:latin typeface="Cronos Pro" panose="020C0502030403020304" pitchFamily="34" charset="0"/>
              </a:rPr>
              <a:t>Eficiencia</a:t>
            </a:r>
            <a:endParaRPr lang="fr-FR" sz="3600" dirty="0">
              <a:solidFill>
                <a:schemeClr val="bg1"/>
              </a:solidFill>
              <a:latin typeface="Cronos Pro" panose="020C0502030403020304" pitchFamily="34" charset="0"/>
            </a:endParaRPr>
          </a:p>
          <a:p>
            <a:r>
              <a:rPr lang="fr-FR" sz="3600" dirty="0" err="1">
                <a:solidFill>
                  <a:schemeClr val="bg1"/>
                </a:solidFill>
                <a:latin typeface="Cronos Pro" panose="020C0502030403020304" pitchFamily="34" charset="0"/>
              </a:rPr>
              <a:t>energetica</a:t>
            </a:r>
            <a:r>
              <a:rPr lang="fr-FR" sz="3600" dirty="0">
                <a:solidFill>
                  <a:schemeClr val="bg1"/>
                </a:solidFill>
                <a:latin typeface="Cronos Pro" panose="020C0502030403020304" pitchFamily="34" charset="0"/>
              </a:rPr>
              <a:t> </a:t>
            </a:r>
          </a:p>
          <a:p>
            <a:r>
              <a:rPr lang="fr-FR" sz="3600" dirty="0">
                <a:solidFill>
                  <a:schemeClr val="bg1"/>
                </a:solidFill>
                <a:latin typeface="Cronos Pro" panose="020C0502030403020304" pitchFamily="34" charset="0"/>
              </a:rPr>
              <a:t>en </a:t>
            </a:r>
            <a:r>
              <a:rPr lang="fr-FR" sz="3600" dirty="0" err="1">
                <a:solidFill>
                  <a:schemeClr val="bg1"/>
                </a:solidFill>
                <a:latin typeface="Cronos Pro" panose="020C0502030403020304" pitchFamily="34" charset="0"/>
              </a:rPr>
              <a:t>edificios</a:t>
            </a:r>
            <a:endParaRPr lang="fr-FR" sz="3600" dirty="0">
              <a:solidFill>
                <a:schemeClr val="bg1"/>
              </a:solidFill>
              <a:latin typeface="Cronos Pro" panose="020C0502030403020304" pitchFamily="34" charset="0"/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741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 descr="display frontp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14922" r="38354" b="44690"/>
          <a:stretch/>
        </p:blipFill>
        <p:spPr bwMode="auto">
          <a:xfrm>
            <a:off x="1848255" y="1515996"/>
            <a:ext cx="8025319" cy="38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7" descr="display frontp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6" t="57162" b="15955"/>
          <a:stretch/>
        </p:blipFill>
        <p:spPr bwMode="auto">
          <a:xfrm>
            <a:off x="6916365" y="4766553"/>
            <a:ext cx="4288168" cy="178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1" descr="New logo_Display_20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1" y="353946"/>
            <a:ext cx="135731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50979" y="550250"/>
            <a:ext cx="9453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3D6A95"/>
                </a:solidFill>
              </a:rPr>
              <a:t>LA CAMPAÑA DISPLAY</a:t>
            </a:r>
          </a:p>
        </p:txBody>
      </p:sp>
      <p:sp>
        <p:nvSpPr>
          <p:cNvPr id="6" name="Rectangle 5"/>
          <p:cNvSpPr/>
          <p:nvPr/>
        </p:nvSpPr>
        <p:spPr>
          <a:xfrm>
            <a:off x="7161696" y="6289091"/>
            <a:ext cx="2871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6BB1"/>
                </a:solidFill>
              </a:rPr>
              <a:t>www.display-campaign.org</a:t>
            </a:r>
          </a:p>
        </p:txBody>
      </p:sp>
    </p:spTree>
    <p:extLst>
      <p:ext uri="{BB962C8B-B14F-4D97-AF65-F5344CB8AC3E}">
        <p14:creationId xmlns:p14="http://schemas.microsoft.com/office/powerpoint/2010/main" val="764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5" y="0"/>
            <a:ext cx="2059486" cy="2059486"/>
          </a:xfrm>
          <a:prstGeom prst="rect">
            <a:avLst/>
          </a:prstGeom>
        </p:spPr>
      </p:pic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51" y="638208"/>
            <a:ext cx="5103679" cy="5442556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t="-2311" b="-1"/>
          <a:stretch/>
        </p:blipFill>
        <p:spPr>
          <a:xfrm>
            <a:off x="2446835" y="3923427"/>
            <a:ext cx="2451383" cy="19684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6" b="1"/>
          <a:stretch/>
        </p:blipFill>
        <p:spPr>
          <a:xfrm>
            <a:off x="2446835" y="1702432"/>
            <a:ext cx="1820110" cy="196962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767951" y="6080764"/>
            <a:ext cx="94535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11AD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www.financingbuildingrenovation.eu</a:t>
            </a:r>
          </a:p>
          <a:p>
            <a:endParaRPr lang="fr-FR" sz="4400" dirty="0"/>
          </a:p>
        </p:txBody>
      </p:sp>
      <p:sp>
        <p:nvSpPr>
          <p:cNvPr id="7" name="ZoneTexte 6"/>
          <p:cNvSpPr txBox="1"/>
          <p:nvPr/>
        </p:nvSpPr>
        <p:spPr>
          <a:xfrm>
            <a:off x="2446835" y="473763"/>
            <a:ext cx="64387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1ADB8"/>
                </a:solidFill>
              </a:rPr>
              <a:t>EL PROYECTO « INNOVATE » </a:t>
            </a:r>
          </a:p>
          <a:p>
            <a:r>
              <a:rPr lang="fr-FR" sz="2800" b="1" dirty="0"/>
              <a:t>(</a:t>
            </a:r>
            <a:r>
              <a:rPr lang="fr-FR" sz="2800" b="1" dirty="0" err="1"/>
              <a:t>programa</a:t>
            </a:r>
            <a:r>
              <a:rPr lang="fr-FR" sz="2800" b="1" dirty="0"/>
              <a:t> H2020)</a:t>
            </a:r>
          </a:p>
        </p:txBody>
      </p:sp>
    </p:spTree>
    <p:extLst>
      <p:ext uri="{BB962C8B-B14F-4D97-AF65-F5344CB8AC3E}">
        <p14:creationId xmlns:p14="http://schemas.microsoft.com/office/powerpoint/2010/main" val="35188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2580" y="368659"/>
            <a:ext cx="9669294" cy="1499616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2A9D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PROYECTO «ACE-</a:t>
            </a:r>
            <a:r>
              <a:rPr lang="fr-FR" sz="4000" dirty="0" err="1">
                <a:solidFill>
                  <a:srgbClr val="2A9D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RetrofitTING</a:t>
            </a:r>
            <a:r>
              <a:rPr lang="fr-FR" sz="4000" dirty="0">
                <a:solidFill>
                  <a:srgbClr val="2A9D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7252" y="1891353"/>
            <a:ext cx="9720073" cy="402336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err="1"/>
              <a:t>Favorecer</a:t>
            </a:r>
            <a:r>
              <a:rPr lang="en-US" b="1" dirty="0"/>
              <a:t> </a:t>
            </a:r>
            <a:r>
              <a:rPr lang="en-US" b="1" dirty="0" err="1"/>
              <a:t>proyectos</a:t>
            </a:r>
            <a:r>
              <a:rPr lang="en-US" b="1" dirty="0"/>
              <a:t> </a:t>
            </a:r>
            <a:r>
              <a:rPr lang="en-US" b="1" dirty="0" err="1"/>
              <a:t>compartidos</a:t>
            </a:r>
            <a:r>
              <a:rPr lang="en-US" b="1" dirty="0"/>
              <a:t> de </a:t>
            </a:r>
            <a:r>
              <a:rPr lang="en-US" b="1" dirty="0" err="1"/>
              <a:t>renovacion</a:t>
            </a:r>
            <a:r>
              <a:rPr lang="en-US" b="1" dirty="0"/>
              <a:t> </a:t>
            </a:r>
            <a:r>
              <a:rPr lang="en-US" b="1" dirty="0" err="1"/>
              <a:t>energetica</a:t>
            </a:r>
            <a:r>
              <a:rPr lang="en-US" b="1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complejos</a:t>
            </a:r>
            <a:r>
              <a:rPr lang="en-US" b="1" dirty="0"/>
              <a:t> de </a:t>
            </a:r>
            <a:r>
              <a:rPr lang="en-US" b="1" dirty="0" err="1"/>
              <a:t>apartamentos</a:t>
            </a:r>
            <a:r>
              <a:rPr lang="en-US" b="1" dirty="0"/>
              <a:t> </a:t>
            </a:r>
            <a:r>
              <a:rPr lang="en-US" b="1" dirty="0" err="1"/>
              <a:t>privados</a:t>
            </a:r>
            <a:endParaRPr lang="en-US" b="1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8" y="528242"/>
            <a:ext cx="2881422" cy="15369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6" b="35297"/>
          <a:stretch/>
        </p:blipFill>
        <p:spPr>
          <a:xfrm>
            <a:off x="808251" y="2356182"/>
            <a:ext cx="1387226" cy="9811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t="-2311" b="33972"/>
          <a:stretch/>
        </p:blipFill>
        <p:spPr>
          <a:xfrm>
            <a:off x="802937" y="3871610"/>
            <a:ext cx="1785276" cy="9575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10990" y="6488668"/>
            <a:ext cx="637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6"/>
              </a:rPr>
              <a:t>www.energy-cities.eu/accelerating-condominium-energy-retrofitting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820" y="2653747"/>
            <a:ext cx="2622937" cy="3683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623198" y="4958357"/>
            <a:ext cx="7865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Herramientas</a:t>
            </a:r>
            <a:r>
              <a:rPr lang="fr-FR" dirty="0"/>
              <a:t> para los </a:t>
            </a:r>
            <a:r>
              <a:rPr lang="fr-FR" dirty="0" err="1"/>
              <a:t>grupos</a:t>
            </a:r>
            <a:r>
              <a:rPr lang="fr-FR" dirty="0"/>
              <a:t> de </a:t>
            </a:r>
            <a:r>
              <a:rPr lang="fr-FR" dirty="0" err="1"/>
              <a:t>proprietaros</a:t>
            </a:r>
            <a:r>
              <a:rPr lang="fr-FR" dirty="0"/>
              <a:t>, </a:t>
            </a:r>
            <a:r>
              <a:rPr lang="fr-FR" dirty="0" err="1"/>
              <a:t>guias</a:t>
            </a:r>
            <a:r>
              <a:rPr lang="fr-FR" dirty="0"/>
              <a:t> </a:t>
            </a:r>
            <a:r>
              <a:rPr lang="fr-FR" dirty="0" err="1"/>
              <a:t>tecnicas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Capacitacion</a:t>
            </a:r>
            <a:r>
              <a:rPr lang="fr-FR" dirty="0"/>
              <a:t> de </a:t>
            </a:r>
            <a:r>
              <a:rPr lang="fr-FR" dirty="0" err="1"/>
              <a:t>profesionales</a:t>
            </a:r>
            <a:r>
              <a:rPr lang="fr-FR" dirty="0"/>
              <a:t> para </a:t>
            </a:r>
            <a:r>
              <a:rPr lang="fr-FR" dirty="0" err="1"/>
              <a:t>renovacion</a:t>
            </a:r>
            <a:r>
              <a:rPr lang="fr-FR" dirty="0"/>
              <a:t> de </a:t>
            </a:r>
            <a:r>
              <a:rPr lang="fr-FR" dirty="0" err="1"/>
              <a:t>complejos</a:t>
            </a:r>
            <a:r>
              <a:rPr lang="fr-FR" dirty="0"/>
              <a:t> de </a:t>
            </a:r>
            <a:r>
              <a:rPr lang="fr-FR" dirty="0" err="1"/>
              <a:t>apartamentos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Rezforcar</a:t>
            </a:r>
            <a:r>
              <a:rPr lang="fr-FR" dirty="0"/>
              <a:t> el </a:t>
            </a:r>
            <a:r>
              <a:rPr lang="fr-FR" dirty="0" err="1"/>
              <a:t>papel</a:t>
            </a:r>
            <a:r>
              <a:rPr lang="fr-FR" dirty="0"/>
              <a:t> de </a:t>
            </a:r>
            <a:r>
              <a:rPr lang="fr-FR" dirty="0" err="1"/>
              <a:t>municipios</a:t>
            </a:r>
            <a:r>
              <a:rPr lang="fr-FR" dirty="0"/>
              <a:t> de </a:t>
            </a:r>
            <a:r>
              <a:rPr lang="fr-FR" dirty="0" err="1"/>
              <a:t>ser</a:t>
            </a:r>
            <a:r>
              <a:rPr lang="fr-FR" dirty="0"/>
              <a:t> « </a:t>
            </a:r>
            <a:r>
              <a:rPr lang="fr-FR" dirty="0" err="1"/>
              <a:t>conectador</a:t>
            </a:r>
            <a:r>
              <a:rPr lang="fr-FR" dirty="0"/>
              <a:t> » entre </a:t>
            </a:r>
            <a:r>
              <a:rPr lang="fr-FR" dirty="0" err="1"/>
              <a:t>oferta</a:t>
            </a:r>
            <a:r>
              <a:rPr lang="fr-FR" dirty="0"/>
              <a:t> y demanda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126432" y="3032076"/>
            <a:ext cx="539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Proprietarios</a:t>
            </a:r>
            <a:r>
              <a:rPr lang="fr-FR" dirty="0"/>
              <a:t> de </a:t>
            </a:r>
            <a:r>
              <a:rPr lang="fr-FR" dirty="0" err="1"/>
              <a:t>complejos</a:t>
            </a:r>
            <a:r>
              <a:rPr lang="fr-FR" dirty="0"/>
              <a:t> de </a:t>
            </a:r>
            <a:r>
              <a:rPr lang="fr-FR" dirty="0" err="1"/>
              <a:t>apartamentos</a:t>
            </a:r>
            <a:r>
              <a:rPr lang="fr-FR" dirty="0"/>
              <a:t> y </a:t>
            </a:r>
            <a:r>
              <a:rPr lang="fr-FR" dirty="0" err="1"/>
              <a:t>asociaciones</a:t>
            </a:r>
            <a:r>
              <a:rPr lang="fr-FR" dirty="0"/>
              <a:t> de </a:t>
            </a:r>
            <a:r>
              <a:rPr lang="fr-FR" dirty="0" err="1"/>
              <a:t>co-propriedad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84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3 Imagen" descr="MED a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11719" b="14574"/>
          <a:stretch>
            <a:fillRect/>
          </a:stretch>
        </p:blipFill>
        <p:spPr bwMode="auto">
          <a:xfrm>
            <a:off x="3048000" y="4194118"/>
            <a:ext cx="91440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4" descr="Descrizione: THEM_efficients-building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673" y="34596"/>
            <a:ext cx="4976327" cy="305593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128815" y="6346363"/>
            <a:ext cx="4156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5"/>
              </a:rPr>
              <a:t>https://efficient-buildings.interreg-med.eu/</a:t>
            </a:r>
            <a:endParaRPr lang="fr-FR" dirty="0"/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94464" y="583798"/>
            <a:ext cx="7211393" cy="1403143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425F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PROYECTO « MEDNICE »</a:t>
            </a:r>
          </a:p>
        </p:txBody>
      </p:sp>
      <p:pic>
        <p:nvPicPr>
          <p:cNvPr id="2054" name="Picture 6" descr="Bildergebnis fÃ¼r mediterraneo ayuntamien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8096"/>
            <a:ext cx="6381750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3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23 Imagen" descr="MED ar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11719" b="14574"/>
          <a:stretch>
            <a:fillRect/>
          </a:stretch>
        </p:blipFill>
        <p:spPr bwMode="auto">
          <a:xfrm>
            <a:off x="0" y="3433763"/>
            <a:ext cx="91440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12373" t="31643" r="13170" b="14905"/>
          <a:stretch/>
        </p:blipFill>
        <p:spPr>
          <a:xfrm>
            <a:off x="2486108" y="1312750"/>
            <a:ext cx="10504600" cy="424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8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28815" y="6346363"/>
            <a:ext cx="4156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https://efficient-buildings.interreg-med.eu/</a:t>
            </a:r>
            <a:endParaRPr lang="fr-FR" dirty="0"/>
          </a:p>
        </p:txBody>
      </p:sp>
      <p:pic>
        <p:nvPicPr>
          <p:cNvPr id="7" name="5 Grupo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44" y="206820"/>
            <a:ext cx="8484637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42451" y="2260928"/>
            <a:ext cx="23391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Financiamento</a:t>
            </a:r>
            <a:endParaRPr lang="fr-FR" sz="24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r-FR" sz="2400" dirty="0"/>
          </a:p>
          <a:p>
            <a:r>
              <a:rPr lang="fr-FR" sz="240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Herramientas</a:t>
            </a:r>
            <a:r>
              <a:rPr lang="fr-FR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</a:t>
            </a:r>
          </a:p>
          <a:p>
            <a:r>
              <a:rPr lang="fr-FR" sz="240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Estrategias</a:t>
            </a:r>
            <a:endParaRPr lang="fr-FR" sz="24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r-FR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2400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Escuelas</a:t>
            </a:r>
            <a:r>
              <a:rPr lang="fr-FR" sz="240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</a:t>
            </a:r>
          </a:p>
          <a:p>
            <a:r>
              <a:rPr lang="fr-FR" sz="2400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Educacion</a:t>
            </a:r>
            <a:endParaRPr lang="fr-FR" sz="2400" dirty="0">
              <a:solidFill>
                <a:schemeClr val="accent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/>
        </p:nvGrpSpPr>
        <p:grpSpPr>
          <a:xfrm>
            <a:off x="-14748" y="324465"/>
            <a:ext cx="7741632" cy="5914417"/>
            <a:chOff x="3234916" y="0"/>
            <a:chExt cx="7741632" cy="5914417"/>
          </a:xfrm>
        </p:grpSpPr>
        <p:pic>
          <p:nvPicPr>
            <p:cNvPr id="2" name="6 Imagen" descr="RES COMMUNITY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34916" y="0"/>
              <a:ext cx="7741632" cy="5914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oupe 31"/>
            <p:cNvGrpSpPr/>
            <p:nvPr/>
          </p:nvGrpSpPr>
          <p:grpSpPr>
            <a:xfrm>
              <a:off x="4734631" y="2937752"/>
              <a:ext cx="2198451" cy="2373548"/>
              <a:chOff x="4734631" y="2937752"/>
              <a:chExt cx="2198451" cy="2373548"/>
            </a:xfrm>
          </p:grpSpPr>
          <p:sp>
            <p:nvSpPr>
              <p:cNvPr id="28" name="Ellipse 27"/>
              <p:cNvSpPr/>
              <p:nvPr/>
            </p:nvSpPr>
            <p:spPr>
              <a:xfrm>
                <a:off x="6482368" y="2937752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5370172" y="4860586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4734631" y="4435785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5770628" y="4426057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rgbClr val="16975E"/>
                    </a:solidFill>
                  </a:rPr>
                  <a:t>€</a:t>
                </a:r>
              </a:p>
            </p:txBody>
          </p:sp>
        </p:grpSp>
      </p:grpSp>
      <p:sp>
        <p:nvSpPr>
          <p:cNvPr id="7" name="ZoneTexte 6"/>
          <p:cNvSpPr txBox="1"/>
          <p:nvPr/>
        </p:nvSpPr>
        <p:spPr>
          <a:xfrm>
            <a:off x="5350457" y="996564"/>
            <a:ext cx="5757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IMPULSE </a:t>
            </a:r>
          </a:p>
          <a:p>
            <a:r>
              <a:rPr lang="fr-FR" dirty="0"/>
              <a:t>Gestion de </a:t>
            </a:r>
            <a:r>
              <a:rPr lang="fr-FR" dirty="0" err="1"/>
              <a:t>proyectos</a:t>
            </a:r>
            <a:r>
              <a:rPr lang="fr-FR" dirty="0"/>
              <a:t> de </a:t>
            </a:r>
            <a:r>
              <a:rPr lang="fr-FR" dirty="0" err="1"/>
              <a:t>renovacion</a:t>
            </a:r>
            <a:r>
              <a:rPr lang="fr-FR" dirty="0"/>
              <a:t> en el </a:t>
            </a:r>
            <a:r>
              <a:rPr lang="fr-FR" dirty="0" err="1"/>
              <a:t>marco</a:t>
            </a:r>
            <a:r>
              <a:rPr lang="fr-FR" dirty="0"/>
              <a:t> de planes de </a:t>
            </a:r>
            <a:r>
              <a:rPr lang="fr-FR" dirty="0" err="1"/>
              <a:t>accion</a:t>
            </a:r>
            <a:r>
              <a:rPr lang="fr-FR" dirty="0"/>
              <a:t> (</a:t>
            </a:r>
            <a:r>
              <a:rPr lang="fr-FR" dirty="0" err="1"/>
              <a:t>SEAPs</a:t>
            </a:r>
            <a:r>
              <a:rPr lang="fr-FR" dirty="0"/>
              <a:t> etc.)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8463316" y="4169225"/>
            <a:ext cx="943837" cy="18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7950741" y="3112026"/>
            <a:ext cx="512575" cy="30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Bildergebnis fÃ¼r plan de acc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95" y="2392672"/>
            <a:ext cx="57150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2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128" y="371207"/>
            <a:ext cx="9720072" cy="1499616"/>
          </a:xfrm>
        </p:spPr>
        <p:txBody>
          <a:bodyPr/>
          <a:lstStyle/>
          <a:p>
            <a:r>
              <a:rPr lang="fr-FR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Agenda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24128" y="1664999"/>
            <a:ext cx="4754880" cy="3411069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fr-FR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1) 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</a:t>
            </a:r>
            <a:r>
              <a:rPr lang="fr-FR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contexto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momento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fr-FR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2) </a:t>
            </a:r>
            <a:r>
              <a:rPr lang="fr-FR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Energy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Cities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nuestra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mision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fr-FR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3) 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MEDNICE y </a:t>
            </a:r>
            <a:r>
              <a:rPr lang="fr-FR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otros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proyectos</a:t>
            </a:r>
            <a:endParaRPr lang="fr-FR" sz="2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8016" lvl="1" indent="0">
              <a:buNone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 </a:t>
            </a:r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mejorar</a:t>
            </a: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eficiencia</a:t>
            </a: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energetica</a:t>
            </a: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 </a:t>
            </a:r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edificios</a:t>
            </a: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publicos</a:t>
            </a:r>
            <a:endParaRPr lang="fr-FR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r-FR" dirty="0"/>
          </a:p>
        </p:txBody>
      </p:sp>
      <p:pic>
        <p:nvPicPr>
          <p:cNvPr id="5" name="12 Imagen" descr="Portad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5047" b="71227"/>
          <a:stretch/>
        </p:blipFill>
        <p:spPr bwMode="auto">
          <a:xfrm>
            <a:off x="369650" y="4586999"/>
            <a:ext cx="11481881" cy="178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89318" y="166499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4) </a:t>
            </a:r>
            <a:r>
              <a:rPr lang="fr-FR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</a:t>
            </a:r>
            <a:r>
              <a:rPr lang="fr-FR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nuevo</a:t>
            </a:r>
            <a:r>
              <a:rPr lang="fr-FR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marco</a:t>
            </a:r>
            <a:r>
              <a:rPr lang="fr-FR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Europeo</a:t>
            </a:r>
            <a:endParaRPr lang="fr-FR" sz="2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318" y="218392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5) </a:t>
            </a:r>
            <a:r>
              <a:rPr lang="fr-FR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</a:t>
            </a:r>
            <a:r>
              <a:rPr lang="fr-FR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debate</a:t>
            </a:r>
            <a:r>
              <a:rPr lang="fr-FR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 </a:t>
            </a:r>
            <a:r>
              <a:rPr lang="fr-FR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vosotros</a:t>
            </a:r>
            <a:endParaRPr lang="fr-FR" sz="2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455890" y="144913"/>
            <a:ext cx="1354591" cy="13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/>
        </p:nvGrpSpPr>
        <p:grpSpPr>
          <a:xfrm>
            <a:off x="-14748" y="324465"/>
            <a:ext cx="7741632" cy="5914417"/>
            <a:chOff x="3234916" y="0"/>
            <a:chExt cx="7741632" cy="5914417"/>
          </a:xfrm>
        </p:grpSpPr>
        <p:pic>
          <p:nvPicPr>
            <p:cNvPr id="2" name="6 Imagen" descr="RES COMMUNITY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34916" y="0"/>
              <a:ext cx="7741632" cy="5914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oupe 31"/>
            <p:cNvGrpSpPr/>
            <p:nvPr/>
          </p:nvGrpSpPr>
          <p:grpSpPr>
            <a:xfrm>
              <a:off x="4734631" y="2937752"/>
              <a:ext cx="2198451" cy="2373548"/>
              <a:chOff x="4734631" y="2937752"/>
              <a:chExt cx="2198451" cy="2373548"/>
            </a:xfrm>
          </p:grpSpPr>
          <p:sp>
            <p:nvSpPr>
              <p:cNvPr id="28" name="Ellipse 27"/>
              <p:cNvSpPr/>
              <p:nvPr/>
            </p:nvSpPr>
            <p:spPr>
              <a:xfrm>
                <a:off x="6482368" y="2937752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5370172" y="4860586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4734631" y="4435785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5770628" y="4426057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rgbClr val="16975E"/>
                    </a:solidFill>
                  </a:rPr>
                  <a:t>€</a:t>
                </a:r>
              </a:p>
            </p:txBody>
          </p:sp>
        </p:grpSp>
      </p:grpSp>
      <p:sp>
        <p:nvSpPr>
          <p:cNvPr id="7" name="ZoneTexte 6"/>
          <p:cNvSpPr txBox="1"/>
          <p:nvPr/>
        </p:nvSpPr>
        <p:spPr>
          <a:xfrm>
            <a:off x="5584397" y="891342"/>
            <a:ext cx="5757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SHERPA </a:t>
            </a:r>
          </a:p>
          <a:p>
            <a:r>
              <a:rPr lang="fr-FR" dirty="0" err="1"/>
              <a:t>Pilotos</a:t>
            </a:r>
            <a:r>
              <a:rPr lang="fr-FR" dirty="0"/>
              <a:t> de </a:t>
            </a:r>
            <a:r>
              <a:rPr lang="fr-FR" dirty="0" err="1"/>
              <a:t>renovacion</a:t>
            </a:r>
            <a:r>
              <a:rPr lang="fr-FR" dirty="0"/>
              <a:t> con </a:t>
            </a:r>
            <a:r>
              <a:rPr lang="fr-FR" dirty="0" err="1"/>
              <a:t>transferencia</a:t>
            </a:r>
            <a:r>
              <a:rPr lang="fr-FR" dirty="0"/>
              <a:t> de los </a:t>
            </a:r>
            <a:r>
              <a:rPr lang="fr-FR" dirty="0" err="1"/>
              <a:t>resultados</a:t>
            </a:r>
            <a:r>
              <a:rPr lang="fr-FR" dirty="0"/>
              <a:t> en </a:t>
            </a:r>
            <a:r>
              <a:rPr lang="fr-FR" dirty="0" err="1"/>
              <a:t>peer</a:t>
            </a:r>
            <a:r>
              <a:rPr lang="fr-FR" dirty="0"/>
              <a:t>-</a:t>
            </a:r>
            <a:r>
              <a:rPr lang="fr-FR" dirty="0" err="1"/>
              <a:t>to-peer</a:t>
            </a:r>
            <a:r>
              <a:rPr lang="fr-FR" dirty="0"/>
              <a:t> </a:t>
            </a:r>
            <a:r>
              <a:rPr lang="fr-FR" dirty="0" err="1"/>
              <a:t>actividades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8463316" y="4169225"/>
            <a:ext cx="943837" cy="18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7950741" y="3112026"/>
            <a:ext cx="512575" cy="30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Bildergebnis fÃ¼r peer to peer lea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00" y="2308679"/>
            <a:ext cx="5576832" cy="375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9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/>
        </p:nvGrpSpPr>
        <p:grpSpPr>
          <a:xfrm>
            <a:off x="-14748" y="324465"/>
            <a:ext cx="7741632" cy="5914417"/>
            <a:chOff x="3234916" y="0"/>
            <a:chExt cx="7741632" cy="5914417"/>
          </a:xfrm>
        </p:grpSpPr>
        <p:pic>
          <p:nvPicPr>
            <p:cNvPr id="2" name="6 Imagen" descr="RES COMMUNITY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34916" y="0"/>
              <a:ext cx="7741632" cy="5914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oupe 31"/>
            <p:cNvGrpSpPr/>
            <p:nvPr/>
          </p:nvGrpSpPr>
          <p:grpSpPr>
            <a:xfrm>
              <a:off x="4734631" y="2937752"/>
              <a:ext cx="2198451" cy="2373548"/>
              <a:chOff x="4734631" y="2937752"/>
              <a:chExt cx="2198451" cy="2373548"/>
            </a:xfrm>
          </p:grpSpPr>
          <p:sp>
            <p:nvSpPr>
              <p:cNvPr id="28" name="Ellipse 27"/>
              <p:cNvSpPr/>
              <p:nvPr/>
            </p:nvSpPr>
            <p:spPr>
              <a:xfrm>
                <a:off x="6482368" y="2937752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5370172" y="4860586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4734631" y="4435785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5770628" y="4426057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rgbClr val="16975E"/>
                    </a:solidFill>
                  </a:rPr>
                  <a:t>€</a:t>
                </a:r>
              </a:p>
            </p:txBody>
          </p:sp>
        </p:grpSp>
      </p:grpSp>
      <p:sp>
        <p:nvSpPr>
          <p:cNvPr id="7" name="ZoneTexte 6"/>
          <p:cNvSpPr txBox="1"/>
          <p:nvPr/>
        </p:nvSpPr>
        <p:spPr>
          <a:xfrm>
            <a:off x="5584397" y="891342"/>
            <a:ext cx="5757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STEPPING </a:t>
            </a:r>
          </a:p>
          <a:p>
            <a:r>
              <a:rPr lang="fr-FR" dirty="0" err="1"/>
              <a:t>Ahorros</a:t>
            </a:r>
            <a:r>
              <a:rPr lang="fr-FR" dirty="0"/>
              <a:t> </a:t>
            </a:r>
            <a:r>
              <a:rPr lang="fr-FR" dirty="0" err="1"/>
              <a:t>mediante</a:t>
            </a:r>
            <a:r>
              <a:rPr lang="fr-FR" dirty="0"/>
              <a:t> </a:t>
            </a:r>
            <a:r>
              <a:rPr lang="fr-FR" dirty="0" err="1"/>
              <a:t>contratos</a:t>
            </a:r>
            <a:r>
              <a:rPr lang="fr-FR" dirty="0"/>
              <a:t> de </a:t>
            </a:r>
            <a:r>
              <a:rPr lang="fr-FR" dirty="0" err="1"/>
              <a:t>servicios</a:t>
            </a:r>
            <a:r>
              <a:rPr lang="fr-FR" dirty="0"/>
              <a:t> </a:t>
            </a:r>
            <a:r>
              <a:rPr lang="fr-FR" dirty="0" err="1"/>
              <a:t>energeticos</a:t>
            </a:r>
            <a:r>
              <a:rPr lang="fr-FR" dirty="0"/>
              <a:t> – software de </a:t>
            </a:r>
            <a:r>
              <a:rPr lang="fr-FR" dirty="0" err="1"/>
              <a:t>simulacion</a:t>
            </a:r>
            <a:r>
              <a:rPr lang="fr-FR" dirty="0"/>
              <a:t> y </a:t>
            </a:r>
            <a:r>
              <a:rPr lang="fr-FR" dirty="0" err="1"/>
              <a:t>capacitacion</a:t>
            </a:r>
            <a:r>
              <a:rPr lang="fr-FR" dirty="0"/>
              <a:t> para </a:t>
            </a:r>
            <a:r>
              <a:rPr lang="fr-FR" dirty="0" err="1"/>
              <a:t>planificar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8463316" y="4169225"/>
            <a:ext cx="943837" cy="18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7950741" y="3112026"/>
            <a:ext cx="512575" cy="30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Bildergebnis fÃ¼r google servicios energetic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74" y="2047897"/>
            <a:ext cx="4550081" cy="45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04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/>
        </p:nvGrpSpPr>
        <p:grpSpPr>
          <a:xfrm>
            <a:off x="-14748" y="324465"/>
            <a:ext cx="7741632" cy="5914417"/>
            <a:chOff x="3234916" y="0"/>
            <a:chExt cx="7741632" cy="5914417"/>
          </a:xfrm>
        </p:grpSpPr>
        <p:pic>
          <p:nvPicPr>
            <p:cNvPr id="2" name="6 Imagen" descr="RES COMMUNITY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34916" y="0"/>
              <a:ext cx="7741632" cy="5914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oupe 31"/>
            <p:cNvGrpSpPr/>
            <p:nvPr/>
          </p:nvGrpSpPr>
          <p:grpSpPr>
            <a:xfrm>
              <a:off x="4734631" y="2937752"/>
              <a:ext cx="2198451" cy="2373548"/>
              <a:chOff x="4734631" y="2937752"/>
              <a:chExt cx="2198451" cy="2373548"/>
            </a:xfrm>
          </p:grpSpPr>
          <p:sp>
            <p:nvSpPr>
              <p:cNvPr id="28" name="Ellipse 27"/>
              <p:cNvSpPr/>
              <p:nvPr/>
            </p:nvSpPr>
            <p:spPr>
              <a:xfrm>
                <a:off x="6482368" y="2937752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5370172" y="4860586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4734631" y="4435785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>
                    <a:solidFill>
                      <a:srgbClr val="16975E"/>
                    </a:solidFill>
                  </a:rPr>
                  <a:t>€</a:t>
                </a:r>
                <a:endParaRPr lang="fr-FR" dirty="0">
                  <a:solidFill>
                    <a:srgbClr val="16975E"/>
                  </a:solidFill>
                </a:endParaRPr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5770628" y="4426057"/>
                <a:ext cx="450714" cy="45071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rgbClr val="16975E"/>
                    </a:solidFill>
                  </a:rPr>
                  <a:t>€</a:t>
                </a:r>
              </a:p>
            </p:txBody>
          </p:sp>
        </p:grpSp>
      </p:grpSp>
      <p:cxnSp>
        <p:nvCxnSpPr>
          <p:cNvPr id="13" name="Connecteur droit avec flèche 12"/>
          <p:cNvCxnSpPr/>
          <p:nvPr/>
        </p:nvCxnSpPr>
        <p:spPr>
          <a:xfrm>
            <a:off x="8463316" y="4169225"/>
            <a:ext cx="943837" cy="18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7950741" y="3112026"/>
            <a:ext cx="512575" cy="30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Bildergebnis fÃ¼r servicios energeticos softw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344" y="1966958"/>
            <a:ext cx="6317943" cy="429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751870" y="891341"/>
            <a:ext cx="56191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PRIORITEE</a:t>
            </a:r>
          </a:p>
          <a:p>
            <a:r>
              <a:rPr lang="fr-FR" dirty="0" err="1"/>
              <a:t>Desarollo</a:t>
            </a:r>
            <a:r>
              <a:rPr lang="fr-FR" dirty="0"/>
              <a:t> de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herramienta</a:t>
            </a:r>
            <a:r>
              <a:rPr lang="fr-FR" dirty="0"/>
              <a:t> para </a:t>
            </a:r>
            <a:r>
              <a:rPr lang="fr-FR" dirty="0" err="1"/>
              <a:t>mejor</a:t>
            </a:r>
            <a:r>
              <a:rPr lang="fr-FR" dirty="0"/>
              <a:t> </a:t>
            </a:r>
            <a:r>
              <a:rPr lang="fr-FR" dirty="0" err="1"/>
              <a:t>priorizar</a:t>
            </a:r>
            <a:r>
              <a:rPr lang="fr-FR" dirty="0"/>
              <a:t> las </a:t>
            </a:r>
            <a:r>
              <a:rPr lang="fr-FR" dirty="0" err="1"/>
              <a:t>medidas</a:t>
            </a:r>
            <a:r>
              <a:rPr lang="fr-FR" dirty="0"/>
              <a:t> de </a:t>
            </a:r>
            <a:r>
              <a:rPr lang="fr-FR" dirty="0" err="1"/>
              <a:t>renovacion</a:t>
            </a:r>
            <a:r>
              <a:rPr lang="fr-FR" dirty="0"/>
              <a:t>, </a:t>
            </a:r>
            <a:r>
              <a:rPr lang="fr-FR" dirty="0" err="1"/>
              <a:t>soluciones</a:t>
            </a:r>
            <a:r>
              <a:rPr lang="fr-FR" dirty="0"/>
              <a:t> </a:t>
            </a:r>
            <a:r>
              <a:rPr lang="fr-FR" dirty="0" err="1"/>
              <a:t>tecnicas</a:t>
            </a:r>
            <a:r>
              <a:rPr lang="fr-FR" dirty="0"/>
              <a:t>, </a:t>
            </a:r>
            <a:r>
              <a:rPr lang="fr-FR" dirty="0" err="1"/>
              <a:t>calculadora</a:t>
            </a:r>
            <a:r>
              <a:rPr lang="fr-FR" dirty="0"/>
              <a:t> </a:t>
            </a:r>
            <a:r>
              <a:rPr lang="fr-FR" dirty="0" err="1"/>
              <a:t>ahorro</a:t>
            </a:r>
            <a:r>
              <a:rPr lang="fr-FR" dirty="0"/>
              <a:t> vs. Inversion/</a:t>
            </a:r>
            <a:r>
              <a:rPr lang="fr-FR" dirty="0" err="1"/>
              <a:t>gastos</a:t>
            </a:r>
            <a:r>
              <a:rPr lang="fr-FR" dirty="0"/>
              <a:t> de </a:t>
            </a:r>
            <a:r>
              <a:rPr lang="fr-FR" dirty="0" err="1"/>
              <a:t>mantenimiento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21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Descrizione: THEM_efficients-building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981" y="4318843"/>
            <a:ext cx="4039940" cy="210433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162933" y="1721995"/>
            <a:ext cx="10091224" cy="4801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Ambitions and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Ambitious national requirements for the level of retrofit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Ambitious national requirements for the level of participative renewable energy </a:t>
            </a: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b="1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Innovative governance: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Interaction between local and national administrations/Involvement of cities and citizens</a:t>
            </a:r>
          </a:p>
          <a:p>
            <a:pPr lvl="1"/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b="1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Targeted funding</a:t>
            </a:r>
            <a:r>
              <a:rPr lang="en-GB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 to financing</a:t>
            </a:r>
          </a:p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Adjust/skip stability pact rules for public administrations</a:t>
            </a:r>
          </a:p>
          <a:p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b="1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Simplified administration</a:t>
            </a:r>
          </a:p>
          <a:p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b="1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Targeted capacity-building schemes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Trainings for municipal officers and (local) professionals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b="1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Systematic energy audits</a:t>
            </a:r>
          </a:p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162933" y="384048"/>
            <a:ext cx="8133467" cy="17055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425F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 MEDNICE » </a:t>
            </a:r>
          </a:p>
          <a:p>
            <a:r>
              <a:rPr lang="fr-FR" sz="4000" dirty="0" err="1">
                <a:solidFill>
                  <a:srgbClr val="425F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recomendaCionEs</a:t>
            </a:r>
            <a:r>
              <a:rPr lang="fr-FR" sz="4000" dirty="0">
                <a:solidFill>
                  <a:srgbClr val="425F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4000" dirty="0" err="1">
                <a:solidFill>
                  <a:srgbClr val="425F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Politicas</a:t>
            </a:r>
            <a:endParaRPr lang="fr-FR" sz="4000" dirty="0">
              <a:solidFill>
                <a:srgbClr val="425F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113" y="384048"/>
            <a:ext cx="1390093" cy="13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7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Ã¼r national parlia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6"/>
          <a:stretch/>
        </p:blipFill>
        <p:spPr bwMode="auto">
          <a:xfrm>
            <a:off x="0" y="1659988"/>
            <a:ext cx="12196690" cy="464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39988" y="213438"/>
            <a:ext cx="10207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</a:t>
            </a:r>
            <a:r>
              <a:rPr lang="fr-FR" sz="4400" dirty="0" err="1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liderazgo</a:t>
            </a:r>
            <a:r>
              <a:rPr lang="fr-FR" sz="4400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4400" dirty="0" err="1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nacional</a:t>
            </a:r>
            <a:r>
              <a:rPr lang="fr-FR" sz="4400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un </a:t>
            </a:r>
            <a:r>
              <a:rPr lang="fr-FR" sz="4400" dirty="0" err="1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dialogo</a:t>
            </a:r>
            <a:r>
              <a:rPr lang="fr-FR" sz="4400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entre los </a:t>
            </a:r>
            <a:r>
              <a:rPr lang="fr-FR" sz="4400" dirty="0" err="1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niveles</a:t>
            </a:r>
            <a:r>
              <a:rPr lang="fr-FR" sz="4400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fr-FR" sz="4400" dirty="0" err="1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gobernanza</a:t>
            </a:r>
            <a:endParaRPr lang="fr-FR" sz="4400" dirty="0">
              <a:solidFill>
                <a:srgbClr val="3D6A9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1" y="3027216"/>
            <a:ext cx="5758774" cy="323931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2" r="41353" b="14644"/>
          <a:stretch/>
        </p:blipFill>
        <p:spPr>
          <a:xfrm>
            <a:off x="6550310" y="2862939"/>
            <a:ext cx="5234190" cy="3567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3634" y="411115"/>
            <a:ext cx="602790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b="1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NUEVO MARCO EUROPEO</a:t>
            </a:r>
          </a:p>
          <a:p>
            <a:pPr lvl="0"/>
            <a:r>
              <a:rPr lang="fr-FR" sz="3200" b="1" dirty="0" err="1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Paquete</a:t>
            </a:r>
            <a:r>
              <a:rPr lang="fr-FR" sz="3200" b="1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fr-FR" sz="3200" b="1" dirty="0" err="1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energia</a:t>
            </a:r>
            <a:r>
              <a:rPr lang="fr-FR" sz="3200" b="1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3200" b="1" dirty="0" err="1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limpia</a:t>
            </a:r>
            <a:endParaRPr lang="fr-FR" sz="3200" b="1" dirty="0">
              <a:solidFill>
                <a:srgbClr val="3D6A9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endParaRPr lang="fr-FR" sz="2800" b="1" dirty="0">
              <a:solidFill>
                <a:srgbClr val="42766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r>
              <a:rPr lang="fr-FR" b="1" dirty="0" err="1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Objectivos</a:t>
            </a:r>
            <a:r>
              <a:rPr lang="fr-FR" b="1" dirty="0">
                <a:solidFill>
                  <a:srgbClr val="3D6A9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lvl="0"/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32%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renovables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+ 32,5%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eficiencia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energetica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641" y="233464"/>
            <a:ext cx="1425310" cy="139654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30759" y="1826887"/>
            <a:ext cx="6404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3%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tasa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renovacion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año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(EED)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N-ZEB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nuevos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edificios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publicos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partir de 2019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(EPBD)</a:t>
            </a:r>
          </a:p>
          <a:p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Electromovilidad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tecnologias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informacion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« smart »</a:t>
            </a:r>
          </a:p>
          <a:p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5" b="56614"/>
          <a:stretch/>
        </p:blipFill>
        <p:spPr>
          <a:xfrm>
            <a:off x="1460466" y="496111"/>
            <a:ext cx="9115425" cy="23054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82884" y="3021397"/>
            <a:ext cx="5058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3D6A95"/>
                </a:solidFill>
              </a:rPr>
              <a:t>FONDOS EUROPEOS</a:t>
            </a:r>
          </a:p>
          <a:p>
            <a:endParaRPr lang="es-ES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/>
              <a:t>Banco Europeo de Inversiones (BEI): Fondo Europeo para inversiones estratégicas FEIE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/>
              <a:t>Programa LIFE de la Unión Europea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Innovation</a:t>
            </a:r>
            <a:r>
              <a:rPr lang="es-ES" dirty="0"/>
              <a:t> </a:t>
            </a:r>
            <a:r>
              <a:rPr lang="es-ES" dirty="0" err="1"/>
              <a:t>Actions</a:t>
            </a:r>
            <a:endParaRPr lang="es-E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 err="1"/>
              <a:t>Horizon</a:t>
            </a:r>
            <a:r>
              <a:rPr lang="es-ES" dirty="0"/>
              <a:t> 2020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 err="1"/>
              <a:t>Interreg</a:t>
            </a:r>
            <a:r>
              <a:rPr lang="es-ES" dirty="0"/>
              <a:t> Europe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/>
              <a:t>EIB Municipal Framework </a:t>
            </a:r>
            <a:r>
              <a:rPr lang="es-ES" dirty="0" err="1"/>
              <a:t>Loans</a:t>
            </a:r>
            <a:endParaRPr lang="es-ES" dirty="0"/>
          </a:p>
          <a:p>
            <a:endParaRPr lang="es-ES" dirty="0"/>
          </a:p>
          <a:p>
            <a:r>
              <a:rPr lang="es-ES" dirty="0">
                <a:solidFill>
                  <a:srgbClr val="3D6A95"/>
                </a:solidFill>
              </a:rPr>
              <a:t>!Necesita agregación de proyectos para llegar a un tamaño negociable en banca! </a:t>
            </a:r>
            <a:endParaRPr lang="fr-FR" dirty="0">
              <a:solidFill>
                <a:srgbClr val="3D6A95"/>
              </a:solidFill>
            </a:endParaRPr>
          </a:p>
        </p:txBody>
      </p:sp>
      <p:pic>
        <p:nvPicPr>
          <p:cNvPr id="1026" name="Picture 2" descr="Bildergebnis fÃ¼r fun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88" y="3608962"/>
            <a:ext cx="4746625" cy="266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608899" y="2512767"/>
            <a:ext cx="7198488" cy="1384995"/>
          </a:xfrm>
          <a:prstGeom prst="rect">
            <a:avLst/>
          </a:prstGeom>
          <a:solidFill>
            <a:srgbClr val="D5425C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España debe de trasponer la </a:t>
            </a:r>
            <a:r>
              <a:rPr lang="es-ES" sz="2800" b="1" dirty="0">
                <a:solidFill>
                  <a:schemeClr val="bg1"/>
                </a:solidFill>
              </a:rPr>
              <a:t>directiva 2018/844 a la legislación nacional</a:t>
            </a:r>
          </a:p>
          <a:p>
            <a:r>
              <a:rPr lang="es-ES" sz="2800" dirty="0">
                <a:solidFill>
                  <a:schemeClr val="bg1"/>
                </a:solidFill>
              </a:rPr>
              <a:t>antes de </a:t>
            </a:r>
            <a:r>
              <a:rPr lang="es-ES" sz="2800" b="1" dirty="0">
                <a:solidFill>
                  <a:schemeClr val="bg1"/>
                </a:solidFill>
              </a:rPr>
              <a:t>marzo del 2020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EA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6321061" y="4989117"/>
            <a:ext cx="3518263" cy="1393978"/>
          </a:xfrm>
        </p:spPr>
        <p:txBody>
          <a:bodyPr rtlCol="0">
            <a:normAutofit/>
          </a:bodyPr>
          <a:lstStyle/>
          <a:p>
            <a:pPr rtl="0"/>
            <a:r>
              <a:rPr lang="fr-FR" sz="2400" dirty="0"/>
              <a:t>Miriam Eisermann</a:t>
            </a:r>
          </a:p>
          <a:p>
            <a:pPr rtl="0"/>
            <a:r>
              <a:rPr lang="fr-FR" sz="1600" dirty="0"/>
              <a:t>Communications &amp; Policy</a:t>
            </a:r>
          </a:p>
          <a:p>
            <a:pPr rtl="0"/>
            <a:r>
              <a:rPr lang="fr-FR" sz="1600" dirty="0"/>
              <a:t>Miriam.eisermann@energy-cities.eu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33267" t="42991" r="43427" b="48055"/>
          <a:stretch/>
        </p:blipFill>
        <p:spPr>
          <a:xfrm>
            <a:off x="1257120" y="5162243"/>
            <a:ext cx="4721827" cy="102047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1617050" y="4989117"/>
            <a:ext cx="824079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617050" y="177549"/>
            <a:ext cx="8222274" cy="4526324"/>
            <a:chOff x="-3966344" y="-912361"/>
            <a:chExt cx="12325350" cy="710565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966344" y="-912361"/>
              <a:ext cx="12325350" cy="710565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 rot="21121375">
              <a:off x="-3086160" y="-224415"/>
              <a:ext cx="3278381" cy="1014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ronos Pro" panose="020C0502030403020304" pitchFamily="34" charset="0"/>
                </a:rPr>
                <a:t>Mesa 1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 rot="20742426">
              <a:off x="-2714475" y="1280925"/>
              <a:ext cx="4953000" cy="1014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ronos Pro" panose="020C0502030403020304" pitchFamily="34" charset="0"/>
                </a:rPr>
                <a:t>Mesa 2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 rot="20144860">
              <a:off x="-2360852" y="2893425"/>
              <a:ext cx="5208880" cy="1014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ronos Pro" panose="020C0502030403020304" pitchFamily="34" charset="0"/>
                </a:rPr>
                <a:t>Mesa 3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396906" y="3485756"/>
              <a:ext cx="5738656" cy="2464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bg1"/>
                  </a:solidFill>
                </a:rPr>
                <a:t>Nuestro</a:t>
              </a:r>
              <a:r>
                <a:rPr lang="fr-FR" sz="2400" b="1" dirty="0">
                  <a:solidFill>
                    <a:schemeClr val="bg1"/>
                  </a:solidFill>
                </a:rPr>
                <a:t> </a:t>
              </a:r>
              <a:r>
                <a:rPr lang="fr-FR" sz="2400" b="1" dirty="0" err="1">
                  <a:solidFill>
                    <a:schemeClr val="bg1"/>
                  </a:solidFill>
                </a:rPr>
                <a:t>debate</a:t>
              </a:r>
              <a:r>
                <a:rPr lang="fr-FR" sz="2400" b="1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fr-FR" sz="2400" dirty="0">
                  <a:solidFill>
                    <a:schemeClr val="bg1"/>
                  </a:solidFill>
                </a:rPr>
                <a:t>Que </a:t>
              </a:r>
              <a:r>
                <a:rPr lang="fr-FR" sz="2400" dirty="0" err="1">
                  <a:solidFill>
                    <a:schemeClr val="bg1"/>
                  </a:solidFill>
                </a:rPr>
                <a:t>medidas</a:t>
              </a:r>
              <a:r>
                <a:rPr lang="fr-FR" sz="2400" dirty="0">
                  <a:solidFill>
                    <a:schemeClr val="bg1"/>
                  </a:solidFill>
                </a:rPr>
                <a:t> para </a:t>
              </a:r>
              <a:r>
                <a:rPr lang="fr-FR" sz="2400" dirty="0" err="1">
                  <a:solidFill>
                    <a:schemeClr val="bg1"/>
                  </a:solidFill>
                </a:rPr>
                <a:t>favorecer</a:t>
              </a:r>
              <a:r>
                <a:rPr lang="fr-FR" sz="2400" dirty="0">
                  <a:solidFill>
                    <a:schemeClr val="bg1"/>
                  </a:solidFill>
                </a:rPr>
                <a:t> la </a:t>
              </a:r>
              <a:r>
                <a:rPr lang="fr-FR" sz="2400" dirty="0" err="1">
                  <a:solidFill>
                    <a:schemeClr val="bg1"/>
                  </a:solidFill>
                </a:rPr>
                <a:t>eficiencia</a:t>
              </a:r>
              <a:r>
                <a:rPr lang="fr-FR" sz="2400" dirty="0">
                  <a:solidFill>
                    <a:schemeClr val="bg1"/>
                  </a:solidFill>
                </a:rPr>
                <a:t> </a:t>
              </a:r>
              <a:r>
                <a:rPr lang="fr-FR" sz="2400" dirty="0" err="1">
                  <a:solidFill>
                    <a:schemeClr val="bg1"/>
                  </a:solidFill>
                </a:rPr>
                <a:t>energetica</a:t>
              </a:r>
              <a:r>
                <a:rPr lang="fr-FR" sz="2400" dirty="0">
                  <a:solidFill>
                    <a:schemeClr val="bg1"/>
                  </a:solidFill>
                </a:rPr>
                <a:t> en </a:t>
              </a:r>
              <a:r>
                <a:rPr lang="fr-FR" sz="2400" dirty="0" err="1">
                  <a:solidFill>
                    <a:schemeClr val="bg1"/>
                  </a:solidFill>
                </a:rPr>
                <a:t>edificios</a:t>
              </a:r>
              <a:r>
                <a:rPr lang="fr-FR" sz="2400" dirty="0">
                  <a:solidFill>
                    <a:schemeClr val="bg1"/>
                  </a:solidFill>
                </a:rPr>
                <a:t> </a:t>
              </a:r>
              <a:r>
                <a:rPr lang="fr-FR" sz="2400" dirty="0" err="1">
                  <a:solidFill>
                    <a:schemeClr val="bg1"/>
                  </a:solidFill>
                </a:rPr>
                <a:t>publicos</a:t>
              </a:r>
              <a:r>
                <a:rPr lang="fr-FR" sz="2400" dirty="0">
                  <a:solidFill>
                    <a:schemeClr val="bg1"/>
                  </a:solidFill>
                </a:rPr>
                <a:t> en </a:t>
              </a:r>
              <a:r>
                <a:rPr lang="fr-FR" sz="2400" dirty="0" err="1">
                  <a:solidFill>
                    <a:schemeClr val="bg1"/>
                  </a:solidFill>
                </a:rPr>
                <a:t>Espana</a:t>
              </a:r>
              <a:r>
                <a:rPr lang="fr-FR" sz="2400" dirty="0">
                  <a:solidFill>
                    <a:schemeClr val="bg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6" descr="Bildergebnis fÃ¼r fridays for fu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1" y="241044"/>
            <a:ext cx="9545742" cy="53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ldergebnis fÃ¼r fridays for fu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43" y="3278813"/>
            <a:ext cx="5753432" cy="32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91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8" descr="Bildergebnis fÃ¼r gilets jau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63" y="1227551"/>
            <a:ext cx="9844829" cy="53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ildergebnis fÃ¼r the econom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205" y="280416"/>
            <a:ext cx="28956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7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 descr="Bildergebnis fÃ¼r the economist brex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91" y="184383"/>
            <a:ext cx="9477346" cy="533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dergebnis fÃ¼r salvi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72" y="3823270"/>
            <a:ext cx="4459947" cy="27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Ãhnliches Fo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3" t="4168" r="30856" b="5031"/>
          <a:stretch/>
        </p:blipFill>
        <p:spPr bwMode="auto">
          <a:xfrm>
            <a:off x="139021" y="821236"/>
            <a:ext cx="2725941" cy="358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8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429" y="368723"/>
            <a:ext cx="9866932" cy="1499616"/>
          </a:xfrm>
        </p:spPr>
        <p:txBody>
          <a:bodyPr rtlCol="0">
            <a:normAutofit/>
          </a:bodyPr>
          <a:lstStyle/>
          <a:p>
            <a:pPr algn="ctr"/>
            <a:r>
              <a:rPr lang="fr-FR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</a:t>
            </a:r>
            <a:r>
              <a:rPr lang="fr-FR" sz="4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</a:t>
            </a:r>
            <a:r>
              <a:rPr lang="fr-FR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EUROPEA de 1000 </a:t>
            </a:r>
            <a:r>
              <a:rPr lang="fr-FR" sz="4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municipios</a:t>
            </a:r>
            <a:br>
              <a:rPr lang="fr-FR" sz="3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800" b="1" cap="non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desde</a:t>
            </a:r>
            <a:r>
              <a:rPr lang="fr-FR" sz="1800" b="1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800" b="1" cap="non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casi</a:t>
            </a:r>
            <a:r>
              <a:rPr lang="fr-FR" sz="1800" b="1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30 </a:t>
            </a:r>
            <a:r>
              <a:rPr lang="fr-FR" sz="1800" b="1" cap="non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anos</a:t>
            </a:r>
            <a:br>
              <a:rPr lang="fr-FR" sz="2800" b="1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fr-FR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7429" y="1884496"/>
            <a:ext cx="5818215" cy="3321767"/>
          </a:xfrm>
        </p:spPr>
        <p:txBody>
          <a:bodyPr rtlCol="0">
            <a:noAutofit/>
          </a:bodyPr>
          <a:lstStyle/>
          <a:p>
            <a:r>
              <a:rPr lang="en-US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Nuestra</a:t>
            </a:r>
            <a:r>
              <a:rPr lang="en-US" b="1" dirty="0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vision </a:t>
            </a:r>
            <a:endParaRPr lang="fr-FR" dirty="0">
              <a:solidFill>
                <a:srgbClr val="D24C4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IE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Una</a:t>
            </a:r>
            <a:r>
              <a:rPr lang="en-IE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E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transformacion</a:t>
            </a:r>
            <a:r>
              <a:rPr lang="en-IE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radical del </a:t>
            </a:r>
            <a:r>
              <a:rPr lang="en-IE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sistema</a:t>
            </a:r>
            <a:r>
              <a:rPr lang="en-IE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E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energetico</a:t>
            </a:r>
            <a:r>
              <a:rPr lang="en-IE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fr-FR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resforzando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participacion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local y </a:t>
            </a:r>
            <a:r>
              <a:rPr lang="fr-FR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bienestar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 un Europa </a:t>
            </a:r>
            <a:r>
              <a:rPr lang="fr-FR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democratico</a:t>
            </a:r>
            <a:endParaRPr lang="fr-F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7637" y="3406955"/>
            <a:ext cx="436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 err="1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escentralizacion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&gt; Think local first</a:t>
            </a:r>
          </a:p>
          <a:p>
            <a:pPr lvl="0"/>
            <a:r>
              <a:rPr lang="en-GB" dirty="0" err="1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emocratizacion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&gt; Reclaim power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r>
              <a:rPr lang="en-GB" dirty="0">
                <a:solidFill>
                  <a:srgbClr val="D542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ivest &gt; Shift the money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53075" y="5306936"/>
            <a:ext cx="5259143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13A89E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</a:t>
            </a:r>
            <a:r>
              <a:rPr lang="fr-FR" b="1" dirty="0" err="1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Pacto</a:t>
            </a:r>
            <a:r>
              <a:rPr lang="fr-FR" b="1" dirty="0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los Alcaldes</a:t>
            </a:r>
            <a:endParaRPr lang="fr-FR" dirty="0">
              <a:solidFill>
                <a:srgbClr val="13A89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dirty="0" err="1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Coordinamos</a:t>
            </a:r>
            <a:r>
              <a:rPr lang="fr-FR" dirty="0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fr-FR" dirty="0" err="1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iniciativa</a:t>
            </a:r>
            <a:r>
              <a:rPr lang="fr-FR" dirty="0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desde</a:t>
            </a:r>
            <a:r>
              <a:rPr lang="fr-FR" dirty="0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 err="1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hace</a:t>
            </a:r>
            <a:r>
              <a:rPr lang="fr-FR" dirty="0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su </a:t>
            </a:r>
            <a:r>
              <a:rPr lang="fr-FR" dirty="0" err="1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inicio</a:t>
            </a:r>
            <a:r>
              <a:rPr lang="fr-FR" dirty="0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fr-FR" dirty="0">
                <a:solidFill>
                  <a:srgbClr val="13A89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 2008</a:t>
            </a:r>
          </a:p>
        </p:txBody>
      </p:sp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5644" y="5868781"/>
            <a:ext cx="1807424" cy="72297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  <p:pic>
        <p:nvPicPr>
          <p:cNvPr id="9" name="Picture 2" descr="Bildergebnis fÃ¼r lobbying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41" y="2318315"/>
            <a:ext cx="2887948" cy="288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003892" y="3859566"/>
            <a:ext cx="27682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Influencia</a:t>
            </a:r>
            <a:r>
              <a:rPr lang="fr-FR" sz="2200" b="1" dirty="0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2200" b="1" dirty="0" err="1">
                <a:solidFill>
                  <a:srgbClr val="D24C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politica</a:t>
            </a:r>
            <a:endParaRPr lang="fr-FR" sz="2200" b="1" dirty="0">
              <a:solidFill>
                <a:srgbClr val="D24C4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E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buscamos incidir en las políticas europeas ejerciendo presión</a:t>
            </a:r>
            <a:endParaRPr lang="fr-FR" b="1" dirty="0">
              <a:solidFill>
                <a:srgbClr val="D24C4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Espace réservé du contenu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018" y="401758"/>
            <a:ext cx="1390093" cy="13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sz="3600" b="1" dirty="0" err="1"/>
              <a:t>Manifesto</a:t>
            </a:r>
            <a:r>
              <a:rPr lang="fr-FR" sz="3600" b="1" dirty="0"/>
              <a:t> para las </a:t>
            </a:r>
            <a:r>
              <a:rPr lang="fr-FR" sz="3600" b="1" dirty="0" err="1"/>
              <a:t>elecciones</a:t>
            </a:r>
            <a:r>
              <a:rPr lang="fr-FR" sz="3600" b="1" dirty="0"/>
              <a:t> </a:t>
            </a:r>
            <a:r>
              <a:rPr lang="fr-FR" sz="3600" b="1" dirty="0" err="1"/>
              <a:t>europeas</a:t>
            </a:r>
            <a:endParaRPr lang="fr-FR" sz="3600" b="1" dirty="0"/>
          </a:p>
          <a:p>
            <a:endParaRPr lang="fr-FR" dirty="0"/>
          </a:p>
          <a:p>
            <a:r>
              <a:rPr lang="fr-FR" dirty="0"/>
              <a:t>La </a:t>
            </a:r>
            <a:r>
              <a:rPr lang="fr-FR" dirty="0" err="1"/>
              <a:t>transicion</a:t>
            </a:r>
            <a:r>
              <a:rPr lang="fr-FR" dirty="0"/>
              <a:t> </a:t>
            </a:r>
            <a:r>
              <a:rPr lang="fr-FR" dirty="0" err="1"/>
              <a:t>energetica</a:t>
            </a:r>
            <a:r>
              <a:rPr lang="fr-FR" dirty="0"/>
              <a:t> – la </a:t>
            </a:r>
            <a:r>
              <a:rPr lang="fr-FR" dirty="0" err="1"/>
              <a:t>mision</a:t>
            </a:r>
            <a:r>
              <a:rPr lang="fr-FR" dirty="0"/>
              <a:t> de los </a:t>
            </a:r>
            <a:r>
              <a:rPr lang="fr-FR" dirty="0" err="1"/>
              <a:t>futuros</a:t>
            </a:r>
            <a:r>
              <a:rPr lang="fr-FR" dirty="0"/>
              <a:t> </a:t>
            </a:r>
            <a:r>
              <a:rPr lang="fr-FR" dirty="0" err="1"/>
              <a:t>diputados</a:t>
            </a:r>
            <a:r>
              <a:rPr lang="fr-FR" dirty="0"/>
              <a:t> </a:t>
            </a:r>
            <a:r>
              <a:rPr lang="fr-FR" dirty="0" err="1"/>
              <a:t>europeos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34221" t="15024" r="34909" b="7518"/>
          <a:stretch/>
        </p:blipFill>
        <p:spPr>
          <a:xfrm>
            <a:off x="922766" y="585215"/>
            <a:ext cx="4125889" cy="582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113" y="384048"/>
            <a:ext cx="1390093" cy="13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3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sz="3200" b="1" dirty="0" err="1"/>
              <a:t>Favorecer</a:t>
            </a:r>
            <a:r>
              <a:rPr lang="fr-FR" sz="3200" b="1" dirty="0"/>
              <a:t> los </a:t>
            </a:r>
            <a:r>
              <a:rPr lang="fr-FR" sz="3200" b="1" dirty="0" err="1"/>
              <a:t>partenariados</a:t>
            </a:r>
            <a:r>
              <a:rPr lang="fr-FR" sz="3200" b="1" dirty="0"/>
              <a:t> entre </a:t>
            </a:r>
            <a:r>
              <a:rPr lang="fr-FR" sz="3200" b="1" dirty="0" err="1"/>
              <a:t>ciudades</a:t>
            </a:r>
            <a:r>
              <a:rPr lang="fr-FR" sz="3200" b="1" dirty="0"/>
              <a:t> y </a:t>
            </a:r>
            <a:r>
              <a:rPr lang="fr-FR" sz="3200" b="1" dirty="0" err="1"/>
              <a:t>municipios</a:t>
            </a:r>
            <a:endParaRPr lang="fr-FR" sz="3200" b="1" dirty="0"/>
          </a:p>
          <a:p>
            <a:endParaRPr lang="fr-FR" sz="3200" b="1" dirty="0"/>
          </a:p>
          <a:p>
            <a:r>
              <a:rPr lang="fr-FR" sz="2400" dirty="0"/>
              <a:t>Co-</a:t>
            </a:r>
            <a:r>
              <a:rPr lang="fr-FR" sz="2400" dirty="0" err="1"/>
              <a:t>construir</a:t>
            </a:r>
            <a:r>
              <a:rPr lang="fr-FR" sz="2400" dirty="0"/>
              <a:t> las </a:t>
            </a:r>
            <a:r>
              <a:rPr lang="fr-FR" sz="2400" dirty="0" err="1"/>
              <a:t>politicas</a:t>
            </a:r>
            <a:r>
              <a:rPr lang="fr-FR" sz="2400" dirty="0"/>
              <a:t> </a:t>
            </a:r>
            <a:r>
              <a:rPr lang="fr-FR" sz="2400" dirty="0" err="1"/>
              <a:t>energeticas</a:t>
            </a:r>
            <a:endParaRPr lang="fr-FR" sz="2400" dirty="0"/>
          </a:p>
          <a:p>
            <a:endParaRPr lang="fr-FR" sz="3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4174" t="15393" r="35062" b="8063"/>
          <a:stretch/>
        </p:blipFill>
        <p:spPr>
          <a:xfrm>
            <a:off x="492801" y="215563"/>
            <a:ext cx="3777641" cy="528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9337" t="14747" r="29760" b="11993"/>
          <a:stretch/>
        </p:blipFill>
        <p:spPr>
          <a:xfrm>
            <a:off x="2381621" y="3502171"/>
            <a:ext cx="3114461" cy="313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113" y="384048"/>
            <a:ext cx="1390093" cy="13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sz="2800" b="1" dirty="0" err="1"/>
              <a:t>Conectar</a:t>
            </a:r>
            <a:r>
              <a:rPr lang="fr-FR" sz="2800" b="1" dirty="0"/>
              <a:t> </a:t>
            </a:r>
            <a:r>
              <a:rPr lang="fr-FR" sz="2800" b="1" dirty="0" err="1"/>
              <a:t>financiamento</a:t>
            </a:r>
            <a:r>
              <a:rPr lang="fr-FR" sz="2800" b="1" dirty="0"/>
              <a:t> con </a:t>
            </a:r>
            <a:r>
              <a:rPr lang="fr-FR" sz="2800" b="1" dirty="0" err="1"/>
              <a:t>criterio</a:t>
            </a:r>
            <a:r>
              <a:rPr lang="fr-FR" sz="2800" b="1" dirty="0"/>
              <a:t> </a:t>
            </a:r>
            <a:r>
              <a:rPr lang="fr-FR" sz="2800" b="1" dirty="0" err="1"/>
              <a:t>sostenibilidad</a:t>
            </a:r>
            <a:endParaRPr lang="fr-FR" sz="2800" b="1" dirty="0"/>
          </a:p>
          <a:p>
            <a:r>
              <a:rPr lang="fr-FR" dirty="0" err="1"/>
              <a:t>Instituciones</a:t>
            </a:r>
            <a:r>
              <a:rPr lang="fr-FR" dirty="0"/>
              <a:t> </a:t>
            </a:r>
            <a:r>
              <a:rPr lang="fr-FR" dirty="0" err="1"/>
              <a:t>incluyen</a:t>
            </a:r>
            <a:r>
              <a:rPr lang="fr-FR" dirty="0"/>
              <a:t> </a:t>
            </a:r>
            <a:r>
              <a:rPr lang="fr-FR" dirty="0" err="1"/>
              <a:t>consideraciones</a:t>
            </a:r>
            <a:r>
              <a:rPr lang="fr-FR" dirty="0"/>
              <a:t> medio </a:t>
            </a:r>
            <a:r>
              <a:rPr lang="fr-FR" dirty="0" err="1"/>
              <a:t>ambientales</a:t>
            </a:r>
            <a:r>
              <a:rPr lang="fr-FR" dirty="0"/>
              <a:t> en sus </a:t>
            </a:r>
            <a:r>
              <a:rPr lang="fr-FR" dirty="0" err="1"/>
              <a:t>procesos</a:t>
            </a:r>
            <a:r>
              <a:rPr lang="fr-FR" dirty="0"/>
              <a:t> de toma de </a:t>
            </a:r>
            <a:r>
              <a:rPr lang="fr-FR" dirty="0" err="1"/>
              <a:t>decision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5857" t="15503" r="35992" b="20628"/>
          <a:stretch/>
        </p:blipFill>
        <p:spPr>
          <a:xfrm>
            <a:off x="530500" y="428017"/>
            <a:ext cx="4738501" cy="604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113" y="384048"/>
            <a:ext cx="1390093" cy="13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céan 16 x 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743_TF02895256.potx" id="{01E95750-DB25-45B8-934E-79D6456FAEFD}" vid="{FBB5DAB9-F943-4C0E-96CA-1B1FAFEC8D79}"/>
    </a:ext>
  </a:extLst>
</a:theme>
</file>

<file path=ppt/theme/theme2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3.xml><?xml version="1.0" encoding="utf-8"?>
<a:theme xmlns:a="http://schemas.openxmlformats.org/drawingml/2006/main" name="Thème Offic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3821</TotalTime>
  <Words>2016</Words>
  <Application>Microsoft Office PowerPoint</Application>
  <PresentationFormat>Panorámica</PresentationFormat>
  <Paragraphs>317</Paragraphs>
  <Slides>27</Slides>
  <Notes>26</Notes>
  <HiddenSlides>1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39" baseType="lpstr">
      <vt:lpstr>Arial</vt:lpstr>
      <vt:lpstr>Calibri</vt:lpstr>
      <vt:lpstr>Cronos Pro</vt:lpstr>
      <vt:lpstr>Georgia</vt:lpstr>
      <vt:lpstr>Montserrat</vt:lpstr>
      <vt:lpstr>Roboto</vt:lpstr>
      <vt:lpstr>Tw Cen MT</vt:lpstr>
      <vt:lpstr>Tw Cen MT Condensed</vt:lpstr>
      <vt:lpstr>Wingdings</vt:lpstr>
      <vt:lpstr>Wingdings 3</vt:lpstr>
      <vt:lpstr>Océan 16 x 9</vt:lpstr>
      <vt:lpstr>Intégral</vt:lpstr>
      <vt:lpstr>Políticas de eficiencia energetica en edificios publicos: Vincular Europa con el nivel local</vt:lpstr>
      <vt:lpstr>Agenda</vt:lpstr>
      <vt:lpstr>Presentación de PowerPoint</vt:lpstr>
      <vt:lpstr>Presentación de PowerPoint</vt:lpstr>
      <vt:lpstr>Presentación de PowerPoint</vt:lpstr>
      <vt:lpstr>LA Red EUROPEA de 1000 municipios desde casi 30 anos </vt:lpstr>
      <vt:lpstr>Presentación de PowerPoint</vt:lpstr>
      <vt:lpstr>Presentación de PowerPoint</vt:lpstr>
      <vt:lpstr>Presentación de PowerPoint</vt:lpstr>
      <vt:lpstr>Presentación de PowerPoint</vt:lpstr>
      <vt:lpstr>NuestrAs MISIONES</vt:lpstr>
      <vt:lpstr>Presentación de PowerPoint</vt:lpstr>
      <vt:lpstr>Presentación de PowerPoint</vt:lpstr>
      <vt:lpstr>Presentación de PowerPoint</vt:lpstr>
      <vt:lpstr>EL PROYECTO «ACE-RetrofitTING»</vt:lpstr>
      <vt:lpstr>EL PROYECTO « MEDNICE »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Whats’eup  energy cities may 2018</dc:title>
  <dc:creator>Claire Roumet</dc:creator>
  <cp:lastModifiedBy>María Isabel Núñez García</cp:lastModifiedBy>
  <cp:revision>160</cp:revision>
  <cp:lastPrinted>2019-04-02T13:42:18Z</cp:lastPrinted>
  <dcterms:created xsi:type="dcterms:W3CDTF">2018-05-14T10:21:07Z</dcterms:created>
  <dcterms:modified xsi:type="dcterms:W3CDTF">2019-04-09T14:14:00Z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